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9"/>
  </p:notesMasterIdLst>
  <p:handoutMasterIdLst>
    <p:handoutMasterId r:id="rId20"/>
  </p:handoutMasterIdLst>
  <p:sldIdLst>
    <p:sldId id="298" r:id="rId5"/>
    <p:sldId id="283" r:id="rId6"/>
    <p:sldId id="297" r:id="rId7"/>
    <p:sldId id="292" r:id="rId8"/>
    <p:sldId id="284" r:id="rId9"/>
    <p:sldId id="293" r:id="rId10"/>
    <p:sldId id="294" r:id="rId11"/>
    <p:sldId id="295" r:id="rId12"/>
    <p:sldId id="285" r:id="rId13"/>
    <p:sldId id="296" r:id="rId14"/>
    <p:sldId id="299" r:id="rId15"/>
    <p:sldId id="256" r:id="rId16"/>
    <p:sldId id="301" r:id="rId17"/>
    <p:sldId id="30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2" autoAdjust="0"/>
    <p:restoredTop sz="94712" autoAdjust="0"/>
  </p:normalViewPr>
  <p:slideViewPr>
    <p:cSldViewPr snapToGrid="0">
      <p:cViewPr varScale="1">
        <p:scale>
          <a:sx n="72" d="100"/>
          <a:sy n="72" d="100"/>
        </p:scale>
        <p:origin x="660" y="78"/>
      </p:cViewPr>
      <p:guideLst/>
    </p:cSldViewPr>
  </p:slideViewPr>
  <p:outlineViewPr>
    <p:cViewPr>
      <p:scale>
        <a:sx n="33" d="100"/>
        <a:sy n="33" d="100"/>
      </p:scale>
      <p:origin x="0" y="-942"/>
    </p:cViewPr>
  </p:outlineViewPr>
  <p:notesTextViewPr>
    <p:cViewPr>
      <p:scale>
        <a:sx n="3" d="2"/>
        <a:sy n="3" d="2"/>
      </p:scale>
      <p:origin x="0" y="0"/>
    </p:cViewPr>
  </p:notesTextViewPr>
  <p:sorterViewPr>
    <p:cViewPr>
      <p:scale>
        <a:sx n="75" d="100"/>
        <a:sy n="75" d="100"/>
      </p:scale>
      <p:origin x="0" y="0"/>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[employee_data (Recovered) Naan Mudhalvan.xlsb]Sheet1!PivotTable1</c:name>
    <c:fmtId val="5"/>
  </c:pivotSource>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US"/>
              <a:t>Employee Performance analysis</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solidFill>
            <a:schemeClr val="accent1"/>
          </a:solidFill>
          <a:ln w="9525" cap="flat" cmpd="sng" algn="ctr">
            <a:noFill/>
            <a:miter lim="800000"/>
          </a:ln>
          <a:effectLst/>
        </c:spPr>
        <c:marker>
          <c:symbol val="none"/>
        </c:marker>
      </c:pivotFmt>
      <c:pivotFmt>
        <c:idx val="1"/>
        <c:spPr>
          <a:solidFill>
            <a:schemeClr val="accent1"/>
          </a:solidFill>
          <a:ln w="9525" cap="flat" cmpd="sng" algn="ctr">
            <a:noFill/>
            <a:miter lim="800000"/>
          </a:ln>
          <a:effectLst/>
        </c:spPr>
        <c:marker>
          <c:symbol val="none"/>
        </c:marker>
      </c:pivotFmt>
      <c:pivotFmt>
        <c:idx val="2"/>
        <c:spPr>
          <a:solidFill>
            <a:schemeClr val="accent1"/>
          </a:solidFill>
          <a:ln w="9525" cap="flat" cmpd="sng" algn="ctr">
            <a:noFill/>
            <a:miter lim="800000"/>
          </a:ln>
          <a:effectLst/>
        </c:spPr>
        <c:marker>
          <c:symbol val="none"/>
        </c:marker>
      </c:pivotFmt>
      <c:pivotFmt>
        <c:idx val="3"/>
        <c:spPr>
          <a:solidFill>
            <a:schemeClr val="accent1"/>
          </a:solidFill>
          <a:ln w="9525" cap="flat" cmpd="sng" algn="ctr">
            <a:noFill/>
            <a:miter lim="800000"/>
          </a:ln>
          <a:effectLst/>
        </c:spPr>
        <c:marker>
          <c:symbol val="none"/>
        </c:marker>
      </c:pivotFmt>
      <c:pivotFmt>
        <c:idx val="4"/>
        <c:spPr>
          <a:solidFill>
            <a:schemeClr val="accent1"/>
          </a:solidFill>
          <a:ln w="9525" cap="flat" cmpd="sng" algn="ctr">
            <a:noFill/>
            <a:miter lim="800000"/>
          </a:ln>
          <a:effectLst/>
        </c:spPr>
        <c:marker>
          <c:symbol val="none"/>
        </c:marker>
      </c:pivotFmt>
      <c:pivotFmt>
        <c:idx val="5"/>
        <c:spPr>
          <a:solidFill>
            <a:schemeClr val="accent1"/>
          </a:solidFill>
          <a:ln w="9525" cap="flat" cmpd="sng" algn="ctr">
            <a:noFill/>
            <a:miter lim="800000"/>
          </a:ln>
          <a:effectLst/>
        </c:spPr>
        <c:marker>
          <c:symbol val="none"/>
        </c:marker>
      </c:pivotFmt>
      <c:pivotFmt>
        <c:idx val="6"/>
        <c:spPr>
          <a:solidFill>
            <a:schemeClr val="accent1"/>
          </a:solidFill>
          <a:ln w="9525" cap="flat" cmpd="sng" algn="ctr">
            <a:noFill/>
            <a:miter lim="800000"/>
          </a:ln>
          <a:effectLst/>
        </c:spPr>
        <c:marker>
          <c:symbol val="none"/>
        </c:marker>
      </c:pivotFmt>
      <c:pivotFmt>
        <c:idx val="7"/>
        <c:spPr>
          <a:solidFill>
            <a:schemeClr val="accent1"/>
          </a:solidFill>
          <a:ln w="9525" cap="flat" cmpd="sng" algn="ctr">
            <a:noFill/>
            <a:miter lim="800000"/>
          </a:ln>
          <a:effectLst/>
        </c:spPr>
        <c:marker>
          <c:symbol val="none"/>
        </c:marker>
      </c:pivotFmt>
      <c:pivotFmt>
        <c:idx val="8"/>
        <c:spPr>
          <a:solidFill>
            <a:schemeClr val="accent1"/>
          </a:solidFill>
          <a:ln w="9525" cap="flat" cmpd="sng" algn="ctr">
            <a:noFill/>
            <a:miter lim="800000"/>
          </a:ln>
          <a:effectLst/>
        </c:spPr>
        <c:marker>
          <c:symbol val="none"/>
        </c:marker>
      </c:pivotFmt>
      <c:pivotFmt>
        <c:idx val="9"/>
        <c:spPr>
          <a:solidFill>
            <a:schemeClr val="accent1"/>
          </a:solidFill>
          <a:ln w="9525" cap="flat" cmpd="sng" algn="ctr">
            <a:noFill/>
            <a:miter lim="800000"/>
          </a:ln>
          <a:effectLst/>
        </c:spPr>
        <c:marker>
          <c:symbol val="none"/>
        </c:marker>
      </c:pivotFmt>
      <c:pivotFmt>
        <c:idx val="10"/>
        <c:spPr>
          <a:solidFill>
            <a:schemeClr val="accent1"/>
          </a:solidFill>
          <a:ln w="9525" cap="flat" cmpd="sng" algn="ctr">
            <a:noFill/>
            <a:miter lim="800000"/>
          </a:ln>
          <a:effectLst/>
        </c:spPr>
        <c:marker>
          <c:symbol val="none"/>
        </c:marker>
      </c:pivotFmt>
      <c:pivotFmt>
        <c:idx val="11"/>
        <c:spPr>
          <a:solidFill>
            <a:schemeClr val="accent1"/>
          </a:solidFill>
          <a:ln w="9525" cap="flat" cmpd="sng" algn="ctr">
            <a:noFill/>
            <a:miter lim="800000"/>
          </a:ln>
          <a:effectLst/>
        </c:spPr>
        <c:marker>
          <c:symbol val="none"/>
        </c:marker>
      </c:pivotFmt>
    </c:pivotFmts>
    <c:plotArea>
      <c:layout>
        <c:manualLayout>
          <c:layoutTarget val="inner"/>
          <c:xMode val="edge"/>
          <c:yMode val="edge"/>
          <c:x val="0.16542235011368273"/>
          <c:y val="0.30008922075154149"/>
          <c:w val="0.6256135170603675"/>
          <c:h val="0.56695902595508896"/>
        </c:manualLayout>
      </c:layout>
      <c:barChart>
        <c:barDir val="col"/>
        <c:grouping val="clustered"/>
        <c:varyColors val="0"/>
        <c:ser>
          <c:idx val="0"/>
          <c:order val="0"/>
          <c:tx>
            <c:strRef>
              <c:f>Sheet1!$B$3:$B$4</c:f>
              <c:strCache>
                <c:ptCount val="1"/>
                <c:pt idx="0">
                  <c:v>HIGH</c:v>
                </c:pt>
              </c:strCache>
            </c:strRef>
          </c:tx>
          <c:spPr>
            <a:noFill/>
            <a:ln w="9525" cap="flat" cmpd="sng" algn="ctr">
              <a:solidFill>
                <a:schemeClr val="accent1"/>
              </a:solidFill>
              <a:miter lim="800000"/>
            </a:ln>
            <a:effectLst>
              <a:glow rad="63500">
                <a:schemeClr val="accent1">
                  <a:satMod val="175000"/>
                  <a:alpha val="25000"/>
                </a:schemeClr>
              </a:glow>
            </a:effectLst>
          </c:spPr>
          <c:invertIfNegative val="0"/>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Sheet1!$B$5:$B$15</c:f>
              <c:numCache>
                <c:formatCode>General</c:formatCode>
                <c:ptCount val="10"/>
                <c:pt idx="0">
                  <c:v>16</c:v>
                </c:pt>
                <c:pt idx="1">
                  <c:v>18</c:v>
                </c:pt>
                <c:pt idx="2">
                  <c:v>21</c:v>
                </c:pt>
                <c:pt idx="3">
                  <c:v>17</c:v>
                </c:pt>
                <c:pt idx="4">
                  <c:v>21</c:v>
                </c:pt>
                <c:pt idx="5">
                  <c:v>29</c:v>
                </c:pt>
                <c:pt idx="6">
                  <c:v>26</c:v>
                </c:pt>
                <c:pt idx="7">
                  <c:v>26</c:v>
                </c:pt>
                <c:pt idx="8">
                  <c:v>21</c:v>
                </c:pt>
                <c:pt idx="9">
                  <c:v>25</c:v>
                </c:pt>
              </c:numCache>
            </c:numRef>
          </c:val>
          <c:extLst>
            <c:ext xmlns:c16="http://schemas.microsoft.com/office/drawing/2014/chart" uri="{C3380CC4-5D6E-409C-BE32-E72D297353CC}">
              <c16:uniqueId val="{00000000-7DA8-49A5-A370-837D8D4A9D09}"/>
            </c:ext>
          </c:extLst>
        </c:ser>
        <c:ser>
          <c:idx val="1"/>
          <c:order val="1"/>
          <c:tx>
            <c:strRef>
              <c:f>Sheet1!$C$3:$C$4</c:f>
              <c:strCache>
                <c:ptCount val="1"/>
                <c:pt idx="0">
                  <c:v>LOW</c:v>
                </c:pt>
              </c:strCache>
            </c:strRef>
          </c:tx>
          <c:spPr>
            <a:noFill/>
            <a:ln w="9525" cap="flat" cmpd="sng" algn="ctr">
              <a:solidFill>
                <a:schemeClr val="accent2"/>
              </a:solidFill>
              <a:miter lim="800000"/>
            </a:ln>
            <a:effectLst>
              <a:glow rad="63500">
                <a:schemeClr val="accent2">
                  <a:satMod val="175000"/>
                  <a:alpha val="25000"/>
                </a:schemeClr>
              </a:glow>
            </a:effectLst>
          </c:spPr>
          <c:invertIfNegative val="0"/>
          <c:trendline>
            <c:spPr>
              <a:ln w="25400" cap="rnd">
                <a:solidFill>
                  <a:schemeClr val="accent2">
                    <a:alpha val="50000"/>
                  </a:schemeClr>
                </a:solidFill>
              </a:ln>
              <a:effectLst/>
            </c:spPr>
            <c:trendlineType val="exp"/>
            <c:dispRSqr val="0"/>
            <c:dispEq val="0"/>
          </c:trendline>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Sheet1!$C$5:$C$15</c:f>
              <c:numCache>
                <c:formatCode>General</c:formatCode>
                <c:ptCount val="10"/>
                <c:pt idx="0">
                  <c:v>34</c:v>
                </c:pt>
                <c:pt idx="1">
                  <c:v>47</c:v>
                </c:pt>
                <c:pt idx="2">
                  <c:v>41</c:v>
                </c:pt>
                <c:pt idx="3">
                  <c:v>39</c:v>
                </c:pt>
                <c:pt idx="4">
                  <c:v>41</c:v>
                </c:pt>
                <c:pt idx="5">
                  <c:v>33</c:v>
                </c:pt>
                <c:pt idx="6">
                  <c:v>41</c:v>
                </c:pt>
                <c:pt idx="7">
                  <c:v>43</c:v>
                </c:pt>
                <c:pt idx="8">
                  <c:v>45</c:v>
                </c:pt>
                <c:pt idx="9">
                  <c:v>34</c:v>
                </c:pt>
              </c:numCache>
            </c:numRef>
          </c:val>
          <c:extLst>
            <c:ext xmlns:c16="http://schemas.microsoft.com/office/drawing/2014/chart" uri="{C3380CC4-5D6E-409C-BE32-E72D297353CC}">
              <c16:uniqueId val="{00000002-7DA8-49A5-A370-837D8D4A9D09}"/>
            </c:ext>
          </c:extLst>
        </c:ser>
        <c:ser>
          <c:idx val="2"/>
          <c:order val="2"/>
          <c:tx>
            <c:strRef>
              <c:f>Sheet1!$D$3:$D$4</c:f>
              <c:strCache>
                <c:ptCount val="1"/>
                <c:pt idx="0">
                  <c:v>MED</c:v>
                </c:pt>
              </c:strCache>
            </c:strRef>
          </c:tx>
          <c:spPr>
            <a:noFill/>
            <a:ln w="9525" cap="flat" cmpd="sng" algn="ctr">
              <a:solidFill>
                <a:schemeClr val="accent3"/>
              </a:solidFill>
              <a:miter lim="800000"/>
            </a:ln>
            <a:effectLst>
              <a:glow rad="63500">
                <a:schemeClr val="accent3">
                  <a:satMod val="175000"/>
                  <a:alpha val="25000"/>
                </a:schemeClr>
              </a:glow>
            </a:effectLst>
          </c:spPr>
          <c:invertIfNegative val="0"/>
          <c:trendline>
            <c:spPr>
              <a:ln w="25400" cap="rnd">
                <a:solidFill>
                  <a:schemeClr val="accent3">
                    <a:alpha val="50000"/>
                  </a:schemeClr>
                </a:solidFill>
              </a:ln>
              <a:effectLst/>
            </c:spPr>
            <c:trendlineType val="linear"/>
            <c:dispRSqr val="0"/>
            <c:dispEq val="0"/>
          </c:trendline>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Sheet1!$D$5:$D$15</c:f>
              <c:numCache>
                <c:formatCode>General</c:formatCode>
                <c:ptCount val="10"/>
                <c:pt idx="0">
                  <c:v>85</c:v>
                </c:pt>
                <c:pt idx="1">
                  <c:v>65</c:v>
                </c:pt>
                <c:pt idx="2">
                  <c:v>78</c:v>
                </c:pt>
                <c:pt idx="3">
                  <c:v>92</c:v>
                </c:pt>
                <c:pt idx="4">
                  <c:v>77</c:v>
                </c:pt>
                <c:pt idx="5">
                  <c:v>69</c:v>
                </c:pt>
                <c:pt idx="6">
                  <c:v>75</c:v>
                </c:pt>
                <c:pt idx="7">
                  <c:v>82</c:v>
                </c:pt>
                <c:pt idx="8">
                  <c:v>71</c:v>
                </c:pt>
                <c:pt idx="9">
                  <c:v>84</c:v>
                </c:pt>
              </c:numCache>
            </c:numRef>
          </c:val>
          <c:extLst>
            <c:ext xmlns:c16="http://schemas.microsoft.com/office/drawing/2014/chart" uri="{C3380CC4-5D6E-409C-BE32-E72D297353CC}">
              <c16:uniqueId val="{00000004-7DA8-49A5-A370-837D8D4A9D09}"/>
            </c:ext>
          </c:extLst>
        </c:ser>
        <c:ser>
          <c:idx val="3"/>
          <c:order val="3"/>
          <c:tx>
            <c:strRef>
              <c:f>Sheet1!$E$3:$E$4</c:f>
              <c:strCache>
                <c:ptCount val="1"/>
                <c:pt idx="0">
                  <c:v>VERY HIGH</c:v>
                </c:pt>
              </c:strCache>
            </c:strRef>
          </c:tx>
          <c:spPr>
            <a:noFill/>
            <a:ln w="9525" cap="flat" cmpd="sng" algn="ctr">
              <a:solidFill>
                <a:schemeClr val="accent4"/>
              </a:solidFill>
              <a:miter lim="800000"/>
            </a:ln>
            <a:effectLst>
              <a:glow rad="63500">
                <a:schemeClr val="accent4">
                  <a:satMod val="175000"/>
                  <a:alpha val="25000"/>
                </a:schemeClr>
              </a:glow>
            </a:effectLst>
          </c:spPr>
          <c:invertIfNegative val="0"/>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Sheet1!$E$5:$E$15</c:f>
              <c:numCache>
                <c:formatCode>General</c:formatCode>
                <c:ptCount val="10"/>
                <c:pt idx="0">
                  <c:v>15</c:v>
                </c:pt>
                <c:pt idx="1">
                  <c:v>15</c:v>
                </c:pt>
                <c:pt idx="2">
                  <c:v>14</c:v>
                </c:pt>
                <c:pt idx="3">
                  <c:v>9</c:v>
                </c:pt>
                <c:pt idx="4">
                  <c:v>15</c:v>
                </c:pt>
                <c:pt idx="5">
                  <c:v>12</c:v>
                </c:pt>
                <c:pt idx="6">
                  <c:v>15</c:v>
                </c:pt>
                <c:pt idx="7">
                  <c:v>16</c:v>
                </c:pt>
                <c:pt idx="8">
                  <c:v>13</c:v>
                </c:pt>
                <c:pt idx="9">
                  <c:v>13</c:v>
                </c:pt>
              </c:numCache>
            </c:numRef>
          </c:val>
          <c:extLst>
            <c:ext xmlns:c16="http://schemas.microsoft.com/office/drawing/2014/chart" uri="{C3380CC4-5D6E-409C-BE32-E72D297353CC}">
              <c16:uniqueId val="{00000005-7DA8-49A5-A370-837D8D4A9D09}"/>
            </c:ext>
          </c:extLst>
        </c:ser>
        <c:dLbls>
          <c:showLegendKey val="0"/>
          <c:showVal val="0"/>
          <c:showCatName val="0"/>
          <c:showSerName val="0"/>
          <c:showPercent val="0"/>
          <c:showBubbleSize val="0"/>
        </c:dLbls>
        <c:gapWidth val="315"/>
        <c:overlap val="-40"/>
        <c:axId val="474499144"/>
        <c:axId val="474499800"/>
      </c:barChart>
      <c:catAx>
        <c:axId val="474499144"/>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474499800"/>
        <c:crosses val="autoZero"/>
        <c:auto val="1"/>
        <c:lblAlgn val="ctr"/>
        <c:lblOffset val="100"/>
        <c:noMultiLvlLbl val="0"/>
      </c:catAx>
      <c:valAx>
        <c:axId val="47449980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474499144"/>
        <c:crosses val="autoZero"/>
        <c:crossBetween val="between"/>
      </c:valAx>
      <c:spPr>
        <a:noFill/>
        <a:ln>
          <a:noFill/>
        </a:ln>
        <a:effectLst/>
      </c:spPr>
    </c:plotArea>
    <c:legend>
      <c:legendPos val="r"/>
      <c:layout>
        <c:manualLayout>
          <c:xMode val="edge"/>
          <c:yMode val="edge"/>
          <c:x val="0.8043525585236535"/>
          <c:y val="1.6538763991268999E-2"/>
          <c:w val="0.19310324460040651"/>
          <c:h val="0.23406460886410776"/>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[employee_data (Recovered) Naan Mudhalvan.xlsb]Sheet1!PivotTable1</c:name>
    <c:fmtId val="5"/>
  </c:pivotSource>
  <c:chart>
    <c:title>
      <c:tx>
        <c:rich>
          <a:bodyPr rot="0" spcFirstLastPara="1" vertOverflow="ellipsis" vert="horz" wrap="square" anchor="ctr" anchorCtr="1"/>
          <a:lstStyle/>
          <a:p>
            <a:pPr>
              <a:defRPr sz="2000" b="0" i="0" u="none" strike="noStrike" kern="1200" spc="0" baseline="0">
                <a:solidFill>
                  <a:schemeClr val="lt1"/>
                </a:solidFill>
                <a:latin typeface="+mn-lt"/>
                <a:ea typeface="+mn-ea"/>
                <a:cs typeface="+mn-cs"/>
              </a:defRPr>
            </a:pPr>
            <a:r>
              <a:rPr lang="en-US" sz="2000" dirty="0"/>
              <a:t>Employee Performance analysis</a:t>
            </a:r>
          </a:p>
        </c:rich>
      </c:tx>
      <c:layout>
        <c:manualLayout>
          <c:xMode val="edge"/>
          <c:yMode val="edge"/>
          <c:x val="0.31576762522944968"/>
          <c:y val="2.6134180053329601E-2"/>
        </c:manualLayout>
      </c:layout>
      <c:overlay val="0"/>
      <c:spPr>
        <a:noFill/>
        <a:ln>
          <a:noFill/>
        </a:ln>
        <a:effectLst/>
      </c:spPr>
      <c:txPr>
        <a:bodyPr rot="0" spcFirstLastPara="1" vertOverflow="ellipsis" vert="horz" wrap="square" anchor="ctr" anchorCtr="1"/>
        <a:lstStyle/>
        <a:p>
          <a:pPr>
            <a:defRPr sz="2000" b="0" i="0" u="none" strike="noStrike" kern="1200" spc="0" baseline="0">
              <a:solidFill>
                <a:schemeClr val="lt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
        <c:idx val="3"/>
        <c:spPr>
          <a:solidFill>
            <a:schemeClr val="accent1"/>
          </a:solidFill>
          <a:ln>
            <a:noFill/>
          </a:ln>
          <a:effectLst/>
        </c:spPr>
        <c:marker>
          <c:symbol val="none"/>
        </c:marker>
      </c:pivotFmt>
      <c:pivotFmt>
        <c:idx val="4"/>
        <c:spPr>
          <a:solidFill>
            <a:schemeClr val="accent1"/>
          </a:solidFill>
          <a:ln>
            <a:noFill/>
          </a:ln>
          <a:effectLst/>
        </c:spPr>
        <c:marker>
          <c:symbol val="none"/>
        </c:marker>
      </c:pivotFmt>
      <c:pivotFmt>
        <c:idx val="5"/>
        <c:spPr>
          <a:solidFill>
            <a:schemeClr val="accent1"/>
          </a:solidFill>
          <a:ln>
            <a:noFill/>
          </a:ln>
          <a:effectLst/>
        </c:spPr>
        <c:marker>
          <c:symbol val="none"/>
        </c:marker>
      </c:pivotFmt>
      <c:pivotFmt>
        <c:idx val="6"/>
        <c:spPr>
          <a:solidFill>
            <a:schemeClr val="accent1"/>
          </a:solidFill>
          <a:ln>
            <a:noFill/>
          </a:ln>
          <a:effectLst/>
        </c:spPr>
        <c:marker>
          <c:symbol val="none"/>
        </c:marker>
      </c:pivotFmt>
      <c:pivotFmt>
        <c:idx val="7"/>
        <c:spPr>
          <a:solidFill>
            <a:schemeClr val="accent1"/>
          </a:solidFill>
          <a:ln>
            <a:noFill/>
          </a:ln>
          <a:effectLst/>
        </c:spPr>
        <c:marker>
          <c:symbol val="none"/>
        </c:marker>
      </c:pivotFmt>
      <c:pivotFmt>
        <c:idx val="8"/>
        <c:spPr>
          <a:solidFill>
            <a:schemeClr val="accent1"/>
          </a:solidFill>
          <a:ln>
            <a:noFill/>
          </a:ln>
          <a:effectLst/>
        </c:spPr>
        <c:marker>
          <c:symbol val="none"/>
        </c:marker>
      </c:pivotFmt>
      <c:pivotFmt>
        <c:idx val="9"/>
        <c:spPr>
          <a:solidFill>
            <a:schemeClr val="accent1"/>
          </a:solidFill>
          <a:ln>
            <a:noFill/>
          </a:ln>
          <a:effectLst/>
        </c:spPr>
        <c:marker>
          <c:symbol val="none"/>
        </c:marker>
      </c:pivotFmt>
      <c:pivotFmt>
        <c:idx val="10"/>
        <c:spPr>
          <a:solidFill>
            <a:schemeClr val="accent1"/>
          </a:solidFill>
          <a:ln>
            <a:noFill/>
          </a:ln>
          <a:effectLst/>
        </c:spPr>
        <c:marker>
          <c:symbol val="none"/>
        </c:marker>
      </c:pivotFmt>
      <c:pivotFmt>
        <c:idx val="11"/>
        <c:spPr>
          <a:solidFill>
            <a:schemeClr val="accent1"/>
          </a:solidFill>
          <a:ln>
            <a:noFill/>
          </a:ln>
          <a:effectLst/>
        </c:spPr>
        <c:marker>
          <c:symbol val="none"/>
        </c:marker>
      </c:pivotFmt>
    </c:pivotFmts>
    <c:plotArea>
      <c:layout>
        <c:manualLayout>
          <c:layoutTarget val="inner"/>
          <c:xMode val="edge"/>
          <c:yMode val="edge"/>
          <c:x val="6.5244289703264541E-2"/>
          <c:y val="0.33367247992937599"/>
          <c:w val="0.93369425682564922"/>
          <c:h val="0.61176043981855421"/>
        </c:manualLayout>
      </c:layout>
      <c:barChart>
        <c:barDir val="col"/>
        <c:grouping val="clustered"/>
        <c:varyColors val="0"/>
        <c:ser>
          <c:idx val="0"/>
          <c:order val="0"/>
          <c:tx>
            <c:strRef>
              <c:f>Sheet1!$B$3:$B$4</c:f>
              <c:strCache>
                <c:ptCount val="1"/>
                <c:pt idx="0">
                  <c:v>HIGH</c:v>
                </c:pt>
              </c:strCache>
            </c:strRef>
          </c:tx>
          <c:spPr>
            <a:solidFill>
              <a:schemeClr val="accent1"/>
            </a:solidFill>
            <a:ln>
              <a:noFill/>
            </a:ln>
            <a:effectLst/>
          </c:spPr>
          <c:invertIfNegative val="0"/>
          <c:trendline>
            <c:spPr>
              <a:ln w="19050" cap="rnd">
                <a:solidFill>
                  <a:schemeClr val="accent1"/>
                </a:solidFill>
                <a:prstDash val="sysDot"/>
              </a:ln>
              <a:effectLst/>
            </c:spPr>
            <c:trendlineType val="linear"/>
            <c:dispRSqr val="0"/>
            <c:dispEq val="0"/>
          </c:trendline>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Sheet1!$B$5:$B$15</c:f>
              <c:numCache>
                <c:formatCode>General</c:formatCode>
                <c:ptCount val="10"/>
                <c:pt idx="0">
                  <c:v>16</c:v>
                </c:pt>
                <c:pt idx="1">
                  <c:v>18</c:v>
                </c:pt>
                <c:pt idx="2">
                  <c:v>21</c:v>
                </c:pt>
                <c:pt idx="3">
                  <c:v>17</c:v>
                </c:pt>
                <c:pt idx="4">
                  <c:v>21</c:v>
                </c:pt>
                <c:pt idx="5">
                  <c:v>29</c:v>
                </c:pt>
                <c:pt idx="6">
                  <c:v>26</c:v>
                </c:pt>
                <c:pt idx="7">
                  <c:v>26</c:v>
                </c:pt>
                <c:pt idx="8">
                  <c:v>21</c:v>
                </c:pt>
                <c:pt idx="9">
                  <c:v>25</c:v>
                </c:pt>
              </c:numCache>
            </c:numRef>
          </c:val>
          <c:extLst>
            <c:ext xmlns:c16="http://schemas.microsoft.com/office/drawing/2014/chart" uri="{C3380CC4-5D6E-409C-BE32-E72D297353CC}">
              <c16:uniqueId val="{00000000-CC21-43F0-A56E-E135F3E9E9E1}"/>
            </c:ext>
          </c:extLst>
        </c:ser>
        <c:ser>
          <c:idx val="1"/>
          <c:order val="1"/>
          <c:tx>
            <c:strRef>
              <c:f>Sheet1!$C$3:$C$4</c:f>
              <c:strCache>
                <c:ptCount val="1"/>
                <c:pt idx="0">
                  <c:v>LOW</c:v>
                </c:pt>
              </c:strCache>
            </c:strRef>
          </c:tx>
          <c:spPr>
            <a:solidFill>
              <a:schemeClr val="accent2"/>
            </a:solidFill>
            <a:ln>
              <a:noFill/>
            </a:ln>
            <a:effectLst/>
          </c:spPr>
          <c:invertIfNegative val="0"/>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Sheet1!$C$5:$C$15</c:f>
              <c:numCache>
                <c:formatCode>General</c:formatCode>
                <c:ptCount val="10"/>
                <c:pt idx="0">
                  <c:v>34</c:v>
                </c:pt>
                <c:pt idx="1">
                  <c:v>47</c:v>
                </c:pt>
                <c:pt idx="2">
                  <c:v>41</c:v>
                </c:pt>
                <c:pt idx="3">
                  <c:v>39</c:v>
                </c:pt>
                <c:pt idx="4">
                  <c:v>41</c:v>
                </c:pt>
                <c:pt idx="5">
                  <c:v>33</c:v>
                </c:pt>
                <c:pt idx="6">
                  <c:v>41</c:v>
                </c:pt>
                <c:pt idx="7">
                  <c:v>43</c:v>
                </c:pt>
                <c:pt idx="8">
                  <c:v>45</c:v>
                </c:pt>
                <c:pt idx="9">
                  <c:v>34</c:v>
                </c:pt>
              </c:numCache>
            </c:numRef>
          </c:val>
          <c:extLst>
            <c:ext xmlns:c16="http://schemas.microsoft.com/office/drawing/2014/chart" uri="{C3380CC4-5D6E-409C-BE32-E72D297353CC}">
              <c16:uniqueId val="{00000001-CC21-43F0-A56E-E135F3E9E9E1}"/>
            </c:ext>
          </c:extLst>
        </c:ser>
        <c:ser>
          <c:idx val="2"/>
          <c:order val="2"/>
          <c:tx>
            <c:strRef>
              <c:f>Sheet1!$D$3:$D$4</c:f>
              <c:strCache>
                <c:ptCount val="1"/>
                <c:pt idx="0">
                  <c:v>MED</c:v>
                </c:pt>
              </c:strCache>
            </c:strRef>
          </c:tx>
          <c:spPr>
            <a:solidFill>
              <a:schemeClr val="accent3"/>
            </a:solidFill>
            <a:ln>
              <a:noFill/>
            </a:ln>
            <a:effectLst/>
          </c:spPr>
          <c:invertIfNegative val="0"/>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Sheet1!$D$5:$D$15</c:f>
              <c:numCache>
                <c:formatCode>General</c:formatCode>
                <c:ptCount val="10"/>
                <c:pt idx="0">
                  <c:v>85</c:v>
                </c:pt>
                <c:pt idx="1">
                  <c:v>65</c:v>
                </c:pt>
                <c:pt idx="2">
                  <c:v>78</c:v>
                </c:pt>
                <c:pt idx="3">
                  <c:v>92</c:v>
                </c:pt>
                <c:pt idx="4">
                  <c:v>77</c:v>
                </c:pt>
                <c:pt idx="5">
                  <c:v>69</c:v>
                </c:pt>
                <c:pt idx="6">
                  <c:v>75</c:v>
                </c:pt>
                <c:pt idx="7">
                  <c:v>82</c:v>
                </c:pt>
                <c:pt idx="8">
                  <c:v>71</c:v>
                </c:pt>
                <c:pt idx="9">
                  <c:v>84</c:v>
                </c:pt>
              </c:numCache>
            </c:numRef>
          </c:val>
          <c:extLst>
            <c:ext xmlns:c16="http://schemas.microsoft.com/office/drawing/2014/chart" uri="{C3380CC4-5D6E-409C-BE32-E72D297353CC}">
              <c16:uniqueId val="{00000002-CC21-43F0-A56E-E135F3E9E9E1}"/>
            </c:ext>
          </c:extLst>
        </c:ser>
        <c:ser>
          <c:idx val="3"/>
          <c:order val="3"/>
          <c:tx>
            <c:strRef>
              <c:f>Sheet1!$E$3:$E$4</c:f>
              <c:strCache>
                <c:ptCount val="1"/>
                <c:pt idx="0">
                  <c:v>VERY HIGH</c:v>
                </c:pt>
              </c:strCache>
            </c:strRef>
          </c:tx>
          <c:spPr>
            <a:solidFill>
              <a:schemeClr val="accent4"/>
            </a:solidFill>
            <a:ln>
              <a:noFill/>
            </a:ln>
            <a:effectLst/>
          </c:spPr>
          <c:invertIfNegative val="0"/>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Sheet1!$E$5:$E$15</c:f>
              <c:numCache>
                <c:formatCode>General</c:formatCode>
                <c:ptCount val="10"/>
                <c:pt idx="0">
                  <c:v>15</c:v>
                </c:pt>
                <c:pt idx="1">
                  <c:v>15</c:v>
                </c:pt>
                <c:pt idx="2">
                  <c:v>14</c:v>
                </c:pt>
                <c:pt idx="3">
                  <c:v>9</c:v>
                </c:pt>
                <c:pt idx="4">
                  <c:v>15</c:v>
                </c:pt>
                <c:pt idx="5">
                  <c:v>12</c:v>
                </c:pt>
                <c:pt idx="6">
                  <c:v>15</c:v>
                </c:pt>
                <c:pt idx="7">
                  <c:v>16</c:v>
                </c:pt>
                <c:pt idx="8">
                  <c:v>13</c:v>
                </c:pt>
                <c:pt idx="9">
                  <c:v>13</c:v>
                </c:pt>
              </c:numCache>
            </c:numRef>
          </c:val>
          <c:extLst>
            <c:ext xmlns:c16="http://schemas.microsoft.com/office/drawing/2014/chart" uri="{C3380CC4-5D6E-409C-BE32-E72D297353CC}">
              <c16:uniqueId val="{00000003-CC21-43F0-A56E-E135F3E9E9E1}"/>
            </c:ext>
          </c:extLst>
        </c:ser>
        <c:dLbls>
          <c:showLegendKey val="0"/>
          <c:showVal val="0"/>
          <c:showCatName val="0"/>
          <c:showSerName val="0"/>
          <c:showPercent val="0"/>
          <c:showBubbleSize val="0"/>
        </c:dLbls>
        <c:gapWidth val="219"/>
        <c:overlap val="-27"/>
        <c:axId val="474499144"/>
        <c:axId val="474499800"/>
      </c:barChart>
      <c:catAx>
        <c:axId val="474499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lt1"/>
                </a:solidFill>
                <a:latin typeface="+mn-lt"/>
                <a:ea typeface="+mn-ea"/>
                <a:cs typeface="+mn-cs"/>
              </a:defRPr>
            </a:pPr>
            <a:endParaRPr lang="en-US"/>
          </a:p>
        </c:txPr>
        <c:crossAx val="474499800"/>
        <c:crosses val="autoZero"/>
        <c:auto val="1"/>
        <c:lblAlgn val="ctr"/>
        <c:lblOffset val="100"/>
        <c:noMultiLvlLbl val="0"/>
      </c:catAx>
      <c:valAx>
        <c:axId val="4744998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solidFill>
                <a:latin typeface="+mn-lt"/>
                <a:ea typeface="+mn-ea"/>
                <a:cs typeface="+mn-cs"/>
              </a:defRPr>
            </a:pPr>
            <a:endParaRPr lang="en-US"/>
          </a:p>
        </c:txPr>
        <c:crossAx val="474499144"/>
        <c:crosses val="autoZero"/>
        <c:crossBetween val="between"/>
      </c:valAx>
      <c:spPr>
        <a:noFill/>
        <a:ln>
          <a:noFill/>
        </a:ln>
        <a:effectLst/>
      </c:spPr>
    </c:plotArea>
    <c:legend>
      <c:legendPos val="r"/>
      <c:legendEntry>
        <c:idx val="2"/>
        <c:txPr>
          <a:bodyPr rot="0" spcFirstLastPara="1" vertOverflow="ellipsis" vert="horz" wrap="square" anchor="ctr" anchorCtr="1"/>
          <a:lstStyle/>
          <a:p>
            <a:pPr>
              <a:defRPr lang="en-US" sz="1100" b="0" i="0" u="none" strike="noStrike" kern="1200" baseline="0">
                <a:solidFill>
                  <a:schemeClr val="lt1"/>
                </a:solidFill>
                <a:latin typeface="+mn-lt"/>
                <a:ea typeface="+mn-ea"/>
                <a:cs typeface="+mn-cs"/>
              </a:defRPr>
            </a:pPr>
            <a:endParaRPr lang="en-US"/>
          </a:p>
        </c:txPr>
      </c:legendEntry>
      <c:legendEntry>
        <c:idx val="3"/>
        <c:txPr>
          <a:bodyPr rot="0" spcFirstLastPara="1" vertOverflow="ellipsis" vert="horz" wrap="square" anchor="ctr" anchorCtr="1"/>
          <a:lstStyle/>
          <a:p>
            <a:pPr>
              <a:defRPr lang="en-US" sz="1100" b="0" i="0" u="none" strike="noStrike" kern="1200" baseline="0">
                <a:solidFill>
                  <a:schemeClr val="lt1"/>
                </a:solidFill>
                <a:latin typeface="+mn-lt"/>
                <a:ea typeface="+mn-ea"/>
                <a:cs typeface="+mn-cs"/>
              </a:defRPr>
            </a:pPr>
            <a:endParaRPr lang="en-US"/>
          </a:p>
        </c:txPr>
      </c:legendEntry>
      <c:legendEntry>
        <c:idx val="4"/>
        <c:txPr>
          <a:bodyPr rot="0" spcFirstLastPara="1" vertOverflow="ellipsis" vert="horz" wrap="square" anchor="ctr" anchorCtr="1"/>
          <a:lstStyle/>
          <a:p>
            <a:pPr>
              <a:defRPr lang="en-US" sz="1100" b="0" i="0" u="none" strike="noStrike" kern="1200" baseline="0">
                <a:solidFill>
                  <a:schemeClr val="lt1"/>
                </a:solidFill>
                <a:latin typeface="+mn-lt"/>
                <a:ea typeface="+mn-ea"/>
                <a:cs typeface="+mn-cs"/>
              </a:defRPr>
            </a:pPr>
            <a:endParaRPr lang="en-US"/>
          </a:p>
        </c:txPr>
      </c:legendEntry>
      <c:layout>
        <c:manualLayout>
          <c:xMode val="edge"/>
          <c:yMode val="edge"/>
          <c:x val="1.8547462859362495E-2"/>
          <c:y val="5.8675496825020493E-3"/>
          <c:w val="0.23050566636641931"/>
          <c:h val="0.26787622746496537"/>
        </c:manualLayout>
      </c:layout>
      <c:overlay val="0"/>
      <c:spPr>
        <a:noFill/>
        <a:ln>
          <a:noFill/>
        </a:ln>
        <a:effectLst/>
      </c:spPr>
      <c:txPr>
        <a:bodyPr rot="0" spcFirstLastPara="1" vertOverflow="ellipsis" vert="horz" wrap="square" anchor="ctr" anchorCtr="1"/>
        <a:lstStyle/>
        <a:p>
          <a:pPr>
            <a:defRPr lang="en-US" sz="1100" b="0" i="0" u="none" strike="noStrike" kern="1200" baseline="0">
              <a:solidFill>
                <a:schemeClr val="lt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txPr>
    <a:bodyPr/>
    <a:lstStyle/>
    <a:p>
      <a:pPr>
        <a:defRPr>
          <a:solidFill>
            <a:schemeClr val="lt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8/29/2024</a:t>
            </a:fld>
            <a:endParaRPr lang="en-US"/>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12.jpg>
</file>

<file path=ppt/media/image13.jpeg>
</file>

<file path=ppt/media/image2.jpeg>
</file>

<file path=ppt/media/image3.jpg>
</file>

<file path=ppt/media/image4.jpeg>
</file>

<file path=ppt/media/image5.jpeg>
</file>

<file path=ppt/media/image6.jp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8/29/2024</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804025"/>
          </a:xfrm>
          <a:solidFill>
            <a:schemeClr val="bg1">
              <a:lumMod val="85000"/>
            </a:schemeClr>
          </a:solidFill>
        </p:spPr>
        <p:txBody>
          <a:bodyPr tIns="1728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891552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857760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11" name="Text Placeholder 2">
            <a:extLst>
              <a:ext uri="{FF2B5EF4-FFF2-40B4-BE49-F238E27FC236}">
                <a16:creationId xmlns:a16="http://schemas.microsoft.com/office/drawing/2014/main" id="{14B95064-E6BF-43CD-ACBD-6363E8D9BF6A}"/>
              </a:ext>
            </a:extLst>
          </p:cNvPr>
          <p:cNvSpPr>
            <a:spLocks noGrp="1"/>
          </p:cNvSpPr>
          <p:nvPr>
            <p:ph type="body" idx="1"/>
          </p:nvPr>
        </p:nvSpPr>
        <p:spPr>
          <a:xfrm>
            <a:off x="0" y="4114627"/>
            <a:ext cx="5956300" cy="1095056"/>
          </a:xfrm>
          <a:solidFill>
            <a:schemeClr val="tx1">
              <a:alpha val="80000"/>
            </a:schemeClr>
          </a:solidFill>
        </p:spPr>
        <p:txBody>
          <a:bodyPr vert="horz" lIns="252000" tIns="180000" rIns="180000" bIns="180000" rtlCol="0">
            <a:noAutofit/>
          </a:bodyPr>
          <a:lstStyle>
            <a:lvl1pPr marL="0" indent="0" algn="l">
              <a:buNone/>
              <a:defRPr lang="en-US">
                <a:solidFill>
                  <a:schemeClr val="bg1"/>
                </a:solidFill>
              </a:defRPr>
            </a:lvl1pPr>
          </a:lstStyle>
          <a:p>
            <a:pPr marL="266700" lvl="0" indent="-266700"/>
            <a:r>
              <a:rPr lang="en-US" noProof="0"/>
              <a:t>Edit Master text styles</a:t>
            </a:r>
          </a:p>
        </p:txBody>
      </p:sp>
    </p:spTree>
    <p:extLst>
      <p:ext uri="{BB962C8B-B14F-4D97-AF65-F5344CB8AC3E}">
        <p14:creationId xmlns:p14="http://schemas.microsoft.com/office/powerpoint/2010/main" val="39825637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008000"/>
            <a:ext cx="11328000" cy="5183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62075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9" name="Content Placeholder 3">
            <a:extLst>
              <a:ext uri="{FF2B5EF4-FFF2-40B4-BE49-F238E27FC236}">
                <a16:creationId xmlns:a16="http://schemas.microsoft.com/office/drawing/2014/main" id="{EE1E0B79-3CC8-4DCF-8AEC-AC43BC9A3048}"/>
              </a:ext>
            </a:extLst>
          </p:cNvPr>
          <p:cNvSpPr>
            <a:spLocks noGrp="1"/>
          </p:cNvSpPr>
          <p:nvPr>
            <p:ph sz="half" idx="2"/>
          </p:nvPr>
        </p:nvSpPr>
        <p:spPr>
          <a:xfrm>
            <a:off x="6311886" y="1007250"/>
            <a:ext cx="5460114" cy="5169713"/>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15546508-E26C-46CD-8939-D20E71BF4ED7}"/>
              </a:ext>
            </a:extLst>
          </p:cNvPr>
          <p:cNvSpPr>
            <a:spLocks noGrp="1"/>
          </p:cNvSpPr>
          <p:nvPr>
            <p:ph sz="half" idx="1"/>
          </p:nvPr>
        </p:nvSpPr>
        <p:spPr>
          <a:xfrm>
            <a:off x="431999" y="1007250"/>
            <a:ext cx="5448115" cy="5169713"/>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6155533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016231"/>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2" name="Rectangle 11" descr="Accent bar right&#10;">
            <a:extLst>
              <a:ext uri="{FF2B5EF4-FFF2-40B4-BE49-F238E27FC236}">
                <a16:creationId xmlns:a16="http://schemas.microsoft.com/office/drawing/2014/main" id="{3E8A46E0-47C2-4441-B7DD-F621A80F1FC8}"/>
              </a:ext>
              <a:ext uri="{C183D7F6-B498-43B3-948B-1728B52AA6E4}">
                <adec:decorative xmlns:adec="http://schemas.microsoft.com/office/drawing/2017/decorative" val="1"/>
              </a:ext>
            </a:extLst>
          </p:cNvPr>
          <p:cNvSpPr/>
          <p:nvPr userDrawn="1"/>
        </p:nvSpPr>
        <p:spPr>
          <a:xfrm>
            <a:off x="6299887" y="1016231"/>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Text Placeholder 2">
            <a:extLst>
              <a:ext uri="{FF2B5EF4-FFF2-40B4-BE49-F238E27FC236}">
                <a16:creationId xmlns:a16="http://schemas.microsoft.com/office/drawing/2014/main" id="{D902C307-6561-4E11-9899-1F34830AE8AB}"/>
              </a:ext>
            </a:extLst>
          </p:cNvPr>
          <p:cNvSpPr>
            <a:spLocks noGrp="1"/>
          </p:cNvSpPr>
          <p:nvPr>
            <p:ph type="body" idx="1"/>
          </p:nvPr>
        </p:nvSpPr>
        <p:spPr>
          <a:xfrm>
            <a:off x="431800" y="1224128"/>
            <a:ext cx="5448115"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6" name="Text Placeholder 4">
            <a:extLst>
              <a:ext uri="{FF2B5EF4-FFF2-40B4-BE49-F238E27FC236}">
                <a16:creationId xmlns:a16="http://schemas.microsoft.com/office/drawing/2014/main" id="{CD73439B-6B1B-47C5-B2B0-409015FB3398}"/>
              </a:ext>
            </a:extLst>
          </p:cNvPr>
          <p:cNvSpPr>
            <a:spLocks noGrp="1"/>
          </p:cNvSpPr>
          <p:nvPr>
            <p:ph type="body" sz="quarter" idx="3"/>
          </p:nvPr>
        </p:nvSpPr>
        <p:spPr>
          <a:xfrm>
            <a:off x="6312086" y="1224128"/>
            <a:ext cx="5447914"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7" name="Content Placeholder 5">
            <a:extLst>
              <a:ext uri="{FF2B5EF4-FFF2-40B4-BE49-F238E27FC236}">
                <a16:creationId xmlns:a16="http://schemas.microsoft.com/office/drawing/2014/main" id="{12AC6878-44C6-4445-A225-70C0DC482EDF}"/>
              </a:ext>
            </a:extLst>
          </p:cNvPr>
          <p:cNvSpPr>
            <a:spLocks noGrp="1"/>
          </p:cNvSpPr>
          <p:nvPr>
            <p:ph sz="quarter" idx="4"/>
          </p:nvPr>
        </p:nvSpPr>
        <p:spPr>
          <a:xfrm>
            <a:off x="6299886" y="1955731"/>
            <a:ext cx="5447914" cy="423393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8" name="Content Placeholder 3">
            <a:extLst>
              <a:ext uri="{FF2B5EF4-FFF2-40B4-BE49-F238E27FC236}">
                <a16:creationId xmlns:a16="http://schemas.microsoft.com/office/drawing/2014/main" id="{6D675DA8-374F-4915-973A-53612A41FFC1}"/>
              </a:ext>
            </a:extLst>
          </p:cNvPr>
          <p:cNvSpPr>
            <a:spLocks noGrp="1"/>
          </p:cNvSpPr>
          <p:nvPr>
            <p:ph sz="half" idx="2"/>
          </p:nvPr>
        </p:nvSpPr>
        <p:spPr>
          <a:xfrm>
            <a:off x="431800" y="1943031"/>
            <a:ext cx="5447914" cy="424663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253150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Content Placeholder 2">
            <a:extLst>
              <a:ext uri="{FF2B5EF4-FFF2-40B4-BE49-F238E27FC236}">
                <a16:creationId xmlns:a16="http://schemas.microsoft.com/office/drawing/2014/main" id="{85B68CA9-AC4C-4D15-9BA1-A9F1AC5606DA}"/>
              </a:ext>
            </a:extLst>
          </p:cNvPr>
          <p:cNvSpPr>
            <a:spLocks noGrp="1"/>
          </p:cNvSpPr>
          <p:nvPr>
            <p:ph idx="1"/>
          </p:nvPr>
        </p:nvSpPr>
        <p:spPr>
          <a:xfrm>
            <a:off x="4788816" y="432001"/>
            <a:ext cx="6971184" cy="5429050"/>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3">
            <a:extLst>
              <a:ext uri="{FF2B5EF4-FFF2-40B4-BE49-F238E27FC236}">
                <a16:creationId xmlns:a16="http://schemas.microsoft.com/office/drawing/2014/main" id="{29B24D8A-D8A5-4F57-A260-A4CF75FCB3BD}"/>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Tree>
    <p:extLst>
      <p:ext uri="{BB962C8B-B14F-4D97-AF65-F5344CB8AC3E}">
        <p14:creationId xmlns:p14="http://schemas.microsoft.com/office/powerpoint/2010/main" val="8014327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9" name="Text Placeholder 3">
            <a:extLst>
              <a:ext uri="{FF2B5EF4-FFF2-40B4-BE49-F238E27FC236}">
                <a16:creationId xmlns:a16="http://schemas.microsoft.com/office/drawing/2014/main" id="{3E50A411-2E68-4F4D-B4BC-62E87C633658}"/>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0" name="Picture Placeholder 2">
            <a:extLst>
              <a:ext uri="{FF2B5EF4-FFF2-40B4-BE49-F238E27FC236}">
                <a16:creationId xmlns:a16="http://schemas.microsoft.com/office/drawing/2014/main" id="{2FBF39A8-0BD5-48FD-9993-F595D4F727C1}"/>
              </a:ext>
            </a:extLst>
          </p:cNvPr>
          <p:cNvSpPr>
            <a:spLocks noGrp="1"/>
          </p:cNvSpPr>
          <p:nvPr>
            <p:ph type="pic" idx="1"/>
          </p:nvPr>
        </p:nvSpPr>
        <p:spPr>
          <a:xfrm>
            <a:off x="4788816" y="432001"/>
            <a:ext cx="6971184" cy="54290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2040633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235700" y="2204792"/>
            <a:ext cx="5956300" cy="1944000"/>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6235700" y="4148860"/>
            <a:ext cx="5956300" cy="1100565"/>
          </a:xfrm>
          <a:solidFill>
            <a:schemeClr val="tx1">
              <a:alpha val="80000"/>
            </a:schemeClr>
          </a:solidFill>
        </p:spPr>
        <p:txBody>
          <a:bodyPr lIns="180000" tIns="180000" rIns="252000" bIns="180000"/>
          <a:lstStyle>
            <a:lvl1pPr marL="0" indent="0" algn="r">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524778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4371590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853CF994-8B2C-443F-B695-7378DD360DAA}"/>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1397670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
        <p:nvSpPr>
          <p:cNvPr id="6" name="Text Placeholder 5">
            <a:extLst>
              <a:ext uri="{FF2B5EF4-FFF2-40B4-BE49-F238E27FC236}">
                <a16:creationId xmlns:a16="http://schemas.microsoft.com/office/drawing/2014/main" id="{0DB3A426-6D4A-4D91-ACD6-A2C25BAE44E3}"/>
              </a:ext>
            </a:extLst>
          </p:cNvPr>
          <p:cNvSpPr>
            <a:spLocks noGrp="1"/>
          </p:cNvSpPr>
          <p:nvPr>
            <p:ph type="body" sz="quarter" idx="14"/>
          </p:nvPr>
        </p:nvSpPr>
        <p:spPr>
          <a:xfrm>
            <a:off x="1664370" y="2033588"/>
            <a:ext cx="8863262" cy="2790825"/>
          </a:xfrm>
        </p:spPr>
        <p:txBody>
          <a:bodyPr anchor="ctr"/>
          <a:lstStyle>
            <a:lvl1pPr marL="0" indent="0" algn="ctr">
              <a:buNone/>
              <a:defRPr sz="6000"/>
            </a:lvl1pPr>
            <a:lvl2pPr marL="266700" indent="0">
              <a:buNone/>
              <a:defRPr/>
            </a:lvl2pPr>
          </a:lstStyle>
          <a:p>
            <a:pPr lvl="0"/>
            <a:r>
              <a:rPr lang="en-US" noProof="0"/>
              <a:t>Edit Master text styles</a:t>
            </a:r>
          </a:p>
        </p:txBody>
      </p:sp>
    </p:spTree>
    <p:extLst>
      <p:ext uri="{BB962C8B-B14F-4D97-AF65-F5344CB8AC3E}">
        <p14:creationId xmlns:p14="http://schemas.microsoft.com/office/powerpoint/2010/main" val="28772436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900433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er Slide 2">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2411412"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0" y="4110760"/>
            <a:ext cx="5956300" cy="1100565"/>
          </a:xfrm>
          <a:solidFill>
            <a:schemeClr val="tx1">
              <a:alpha val="80000"/>
            </a:schemeClr>
          </a:solidFill>
        </p:spPr>
        <p:txBody>
          <a:bodyPr lIns="252000" tIns="180000" rIns="180000" bIns="180000"/>
          <a:lstStyle>
            <a:lvl1pPr marL="0" indent="0" algn="l">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282858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Image Layout 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09600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7111800" y="3802899"/>
            <a:ext cx="4648200" cy="985000"/>
          </a:xfrm>
          <a:solidFill>
            <a:schemeClr val="bg1"/>
          </a:solidFill>
        </p:spPr>
        <p:txBody>
          <a:bodyPr lIns="180000" tIns="180000" rIns="180000" bIns="180000"/>
          <a:lstStyle>
            <a:lvl1pPr algn="r">
              <a:defRPr sz="6000" b="1" spc="-300">
                <a:solidFill>
                  <a:schemeClr val="tx1">
                    <a:lumMod val="75000"/>
                    <a:lumOff val="25000"/>
                  </a:schemeClr>
                </a:solidFill>
              </a:defRPr>
            </a:lvl1pPr>
          </a:lstStyle>
          <a:p>
            <a:r>
              <a:rPr lang="en-US" noProof="0"/>
              <a:t>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7111800" y="4787900"/>
            <a:ext cx="4648200" cy="1162800"/>
          </a:xfrm>
          <a:solidFill>
            <a:schemeClr val="tx1">
              <a:alpha val="80000"/>
            </a:schemeClr>
          </a:solidFill>
        </p:spPr>
        <p:txBody>
          <a:bodyPr lIns="180000" tIns="180000" rIns="180000" bIns="180000"/>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2668686"/>
            <a:ext cx="5472000" cy="2999426"/>
          </a:xfrm>
        </p:spPr>
        <p:txBody>
          <a:bodyPr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1508F53F-6AA2-4060-904A-BC90211DC043}"/>
              </a:ext>
            </a:extLst>
          </p:cNvPr>
          <p:cNvSpPr/>
          <p:nvPr userDrawn="1"/>
        </p:nvSpPr>
        <p:spPr>
          <a:xfrm>
            <a:off x="9348588" y="3700775"/>
            <a:ext cx="2411412" cy="1148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Image Layout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5118100" y="1869795"/>
            <a:ext cx="6641900" cy="1124345"/>
          </a:xfrm>
          <a:solidFill>
            <a:schemeClr val="bg1">
              <a:lumMod val="95000"/>
            </a:schemeClr>
          </a:solidFill>
        </p:spPr>
        <p:txBody>
          <a:bodyPr lIns="180000" tIns="180000" rIns="180000" bIns="180000"/>
          <a:lstStyle>
            <a:lvl1pPr algn="l">
              <a:defRPr sz="6000" b="1" spc="-300">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5118334" y="2994141"/>
            <a:ext cx="6641626" cy="590155"/>
          </a:xfrm>
          <a:solidFill>
            <a:schemeClr val="tx1">
              <a:alpha val="80000"/>
            </a:schemeClr>
          </a:solidFill>
        </p:spPr>
        <p:txBody>
          <a:bodyPr lIns="180000" tIns="180000" rIns="180000" bIns="180000"/>
          <a:lstStyle>
            <a:lvl1pPr marL="0" indent="0" algn="l">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288000" y="3763648"/>
            <a:ext cx="5472000" cy="2428351"/>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FA5285E0-8F27-49C4-AADF-92A3B72D41FD}"/>
              </a:ext>
            </a:extLst>
          </p:cNvPr>
          <p:cNvSpPr/>
          <p:nvPr userDrawn="1"/>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38438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2307689"/>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815037"/>
            <a:ext cx="5472000" cy="33769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2308214"/>
            <a:ext cx="5472000" cy="358775"/>
          </a:xfrm>
        </p:spPr>
        <p:txBody>
          <a:bodyPr/>
          <a:lstStyle>
            <a:lvl1pPr marL="0" indent="0">
              <a:buNone/>
              <a:defRPr sz="2400" b="1"/>
            </a:lvl1pPr>
          </a:lstStyle>
          <a:p>
            <a:pPr lvl="0"/>
            <a:r>
              <a:rPr lang="en-US" noProof="0"/>
              <a:t>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812214"/>
            <a:ext cx="5472113" cy="3379036"/>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0" name="Rectangle 9" descr="Accent block left">
            <a:extLst>
              <a:ext uri="{FF2B5EF4-FFF2-40B4-BE49-F238E27FC236}">
                <a16:creationId xmlns:a16="http://schemas.microsoft.com/office/drawing/2014/main" id="{BBC0CAF5-0DE6-4BEA-824E-124A54A76AC6}"/>
              </a:ext>
              <a:ext uri="{C183D7F6-B498-43B3-948B-1728B52AA6E4}">
                <adec:decorative xmlns:adec="http://schemas.microsoft.com/office/drawing/2017/decorative" val="1"/>
              </a:ext>
            </a:extLst>
          </p:cNvPr>
          <p:cNvSpPr/>
          <p:nvPr userDrawn="1"/>
        </p:nvSpPr>
        <p:spPr>
          <a:xfrm>
            <a:off x="431800" y="2100317"/>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1" name="Rectangle 10" descr="Accent bar right&#10;">
            <a:extLst>
              <a:ext uri="{FF2B5EF4-FFF2-40B4-BE49-F238E27FC236}">
                <a16:creationId xmlns:a16="http://schemas.microsoft.com/office/drawing/2014/main" id="{ED008080-B2F5-441A-8B15-30AE86BBF943}"/>
              </a:ext>
              <a:ext uri="{C183D7F6-B498-43B3-948B-1728B52AA6E4}">
                <adec:decorative xmlns:adec="http://schemas.microsoft.com/office/drawing/2017/decorative" val="1"/>
              </a:ext>
            </a:extLst>
          </p:cNvPr>
          <p:cNvSpPr/>
          <p:nvPr userDrawn="1"/>
        </p:nvSpPr>
        <p:spPr>
          <a:xfrm>
            <a:off x="6299887" y="2100317"/>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12192000" cy="6371350"/>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6096000" y="5359400"/>
            <a:ext cx="5664000" cy="565899"/>
          </a:xfrm>
          <a:solidFill>
            <a:schemeClr val="tx1"/>
          </a:solidFill>
        </p:spPr>
        <p:txBody>
          <a:bodyPr lIns="180000" tIns="180000" rIns="180000" bIns="180000" anchor="ctr"/>
          <a:lstStyle>
            <a:lvl1pPr marL="0" indent="0" algn="r">
              <a:buNone/>
              <a:defRPr>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5" name="Title 4">
            <a:extLst>
              <a:ext uri="{FF2B5EF4-FFF2-40B4-BE49-F238E27FC236}">
                <a16:creationId xmlns:a16="http://schemas.microsoft.com/office/drawing/2014/main" id="{7F8E7C83-06D7-4C5B-85B7-0E5713B4FAB3}"/>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102" cy="6804025"/>
          </a:xfrm>
          <a:solidFill>
            <a:schemeClr val="bg1">
              <a:lumMod val="85000"/>
            </a:schemeClr>
          </a:solidFill>
        </p:spPr>
        <p:txBody>
          <a:bodyPr tIns="0"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8458200" y="2798354"/>
            <a:ext cx="3733800" cy="1013684"/>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Thank You</a:t>
            </a:r>
          </a:p>
        </p:txBody>
      </p:sp>
      <p:sp>
        <p:nvSpPr>
          <p:cNvPr id="9" name="Text Placeholder 5">
            <a:extLst>
              <a:ext uri="{FF2B5EF4-FFF2-40B4-BE49-F238E27FC236}">
                <a16:creationId xmlns:a16="http://schemas.microsoft.com/office/drawing/2014/main" id="{52FA7FC9-E40E-4144-84E4-34E3722E9A6D}"/>
              </a:ext>
            </a:extLst>
          </p:cNvPr>
          <p:cNvSpPr>
            <a:spLocks noGrp="1"/>
          </p:cNvSpPr>
          <p:nvPr>
            <p:ph type="body" sz="quarter" idx="15" hasCustomPrompt="1"/>
          </p:nvPr>
        </p:nvSpPr>
        <p:spPr>
          <a:xfrm>
            <a:off x="8458200" y="3957705"/>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10" name="Text Placeholder 6">
            <a:extLst>
              <a:ext uri="{FF2B5EF4-FFF2-40B4-BE49-F238E27FC236}">
                <a16:creationId xmlns:a16="http://schemas.microsoft.com/office/drawing/2014/main" id="{97289182-4FE6-4A18-9775-4588D5801CF6}"/>
              </a:ext>
            </a:extLst>
          </p:cNvPr>
          <p:cNvSpPr>
            <a:spLocks noGrp="1"/>
          </p:cNvSpPr>
          <p:nvPr>
            <p:ph type="body" sz="quarter" idx="16" hasCustomPrompt="1"/>
          </p:nvPr>
        </p:nvSpPr>
        <p:spPr>
          <a:xfrm>
            <a:off x="8458200" y="4306722"/>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11" name="Text Placeholder 7">
            <a:extLst>
              <a:ext uri="{FF2B5EF4-FFF2-40B4-BE49-F238E27FC236}">
                <a16:creationId xmlns:a16="http://schemas.microsoft.com/office/drawing/2014/main" id="{BD4E94C7-6CAF-4FEE-9E02-D3D3A2AC5EAF}"/>
              </a:ext>
            </a:extLst>
          </p:cNvPr>
          <p:cNvSpPr>
            <a:spLocks noGrp="1"/>
          </p:cNvSpPr>
          <p:nvPr>
            <p:ph type="body" sz="quarter" idx="17" hasCustomPrompt="1"/>
          </p:nvPr>
        </p:nvSpPr>
        <p:spPr>
          <a:xfrm>
            <a:off x="8458200" y="4655739"/>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2" name="Text Placeholder 8">
            <a:extLst>
              <a:ext uri="{FF2B5EF4-FFF2-40B4-BE49-F238E27FC236}">
                <a16:creationId xmlns:a16="http://schemas.microsoft.com/office/drawing/2014/main" id="{0DE421A3-3C59-48FC-BC3B-007ADFBEB4FE}"/>
              </a:ext>
            </a:extLst>
          </p:cNvPr>
          <p:cNvSpPr>
            <a:spLocks noGrp="1"/>
          </p:cNvSpPr>
          <p:nvPr>
            <p:ph type="body" sz="quarter" idx="18" hasCustomPrompt="1"/>
          </p:nvPr>
        </p:nvSpPr>
        <p:spPr>
          <a:xfrm>
            <a:off x="8458200" y="5004756"/>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8458200" y="2685912"/>
            <a:ext cx="3733800"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222FB6A7-1E80-487C-93E6-DCAA8751EF21}"/>
              </a:ext>
            </a:extLst>
          </p:cNvPr>
          <p:cNvSpPr>
            <a:spLocks noGrp="1"/>
          </p:cNvSpPr>
          <p:nvPr>
            <p:ph type="sldNum" sz="quarter" idx="20"/>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049663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EB0D177-9AA4-42F4-9CD7-CD206217CA6D}"/>
              </a:ext>
            </a:extLst>
          </p:cNvPr>
          <p:cNvSpPr/>
          <p:nvPr userDrawn="1"/>
        </p:nvSpPr>
        <p:spPr>
          <a:xfrm>
            <a:off x="9780101" y="6371351"/>
            <a:ext cx="1979897" cy="4319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27">
            <a:extLst>
              <a:ext uri="{FF2B5EF4-FFF2-40B4-BE49-F238E27FC236}">
                <a16:creationId xmlns:a16="http://schemas.microsoft.com/office/drawing/2014/main" id="{C825DB53-D610-4A40-AFDC-EBC47DB613CE}"/>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id="{C2B9A6A4-83D0-40B1-8B15-964C84BF0705}"/>
              </a:ext>
            </a:extLst>
          </p:cNvPr>
          <p:cNvSpPr/>
          <p:nvPr userDrawn="1"/>
        </p:nvSpPr>
        <p:spPr>
          <a:xfrm>
            <a:off x="0" y="6371351"/>
            <a:ext cx="9780102" cy="432000"/>
          </a:xfrm>
          <a:custGeom>
            <a:avLst/>
            <a:gdLst>
              <a:gd name="connsiteX0" fmla="*/ 0 w 9780102"/>
              <a:gd name="connsiteY0" fmla="*/ 0 h 432000"/>
              <a:gd name="connsiteX1" fmla="*/ 9780102 w 9780102"/>
              <a:gd name="connsiteY1" fmla="*/ 0 h 432000"/>
              <a:gd name="connsiteX2" fmla="*/ 9780102 w 9780102"/>
              <a:gd name="connsiteY2" fmla="*/ 432000 h 432000"/>
              <a:gd name="connsiteX3" fmla="*/ 0 w 9780102"/>
              <a:gd name="connsiteY3" fmla="*/ 432000 h 432000"/>
            </a:gdLst>
            <a:ahLst/>
            <a:cxnLst>
              <a:cxn ang="0">
                <a:pos x="connsiteX0" y="connsiteY0"/>
              </a:cxn>
              <a:cxn ang="0">
                <a:pos x="connsiteX1" y="connsiteY1"/>
              </a:cxn>
              <a:cxn ang="0">
                <a:pos x="connsiteX2" y="connsiteY2"/>
              </a:cxn>
              <a:cxn ang="0">
                <a:pos x="connsiteX3" y="connsiteY3"/>
              </a:cxn>
            </a:cxnLst>
            <a:rect l="l" t="t" r="r" b="b"/>
            <a:pathLst>
              <a:path w="9780102" h="432000">
                <a:moveTo>
                  <a:pt x="0" y="0"/>
                </a:moveTo>
                <a:lnTo>
                  <a:pt x="9780102" y="0"/>
                </a:lnTo>
                <a:lnTo>
                  <a:pt x="9780102" y="432000"/>
                </a:lnTo>
                <a:lnTo>
                  <a:pt x="0" y="4320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439820"/>
            <a:ext cx="5664000" cy="29506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60000" y="6371351"/>
            <a:ext cx="432000" cy="432000"/>
          </a:xfrm>
          <a:prstGeom prst="rect">
            <a:avLst/>
          </a:prstGeom>
          <a:solidFill>
            <a:schemeClr val="tx1">
              <a:lumMod val="75000"/>
              <a:lumOff val="25000"/>
            </a:schemeClr>
          </a:solidFill>
        </p:spPr>
        <p:txBody>
          <a:bodyPr vert="horz" lIns="0" tIns="0" rIns="0" bIns="0" rtlCol="0" anchor="ctr"/>
          <a:lstStyle>
            <a:lvl1pPr algn="ctr">
              <a:defRPr sz="1200">
                <a:solidFill>
                  <a:schemeClr val="bg1"/>
                </a:solidFill>
                <a:latin typeface="+mj-lt"/>
              </a:defRPr>
            </a:lvl1pPr>
          </a:lstStyle>
          <a:p>
            <a:fld id="{19B51A1E-902D-48AF-9020-955120F399B6}" type="slidenum">
              <a:rPr lang="en-US" noProof="0" smtClean="0"/>
              <a:pPr/>
              <a:t>‹#›</a:t>
            </a:fld>
            <a:endParaRPr lang="en-US" noProof="0" dirty="0"/>
          </a:p>
        </p:txBody>
      </p:sp>
      <p:sp>
        <p:nvSpPr>
          <p:cNvPr id="4" name="TextBox 3">
            <a:extLst>
              <a:ext uri="{FF2B5EF4-FFF2-40B4-BE49-F238E27FC236}">
                <a16:creationId xmlns:a16="http://schemas.microsoft.com/office/drawing/2014/main" id="{34FDC6F9-37F9-4E25-AECA-D307B8421C73}"/>
              </a:ext>
            </a:extLst>
          </p:cNvPr>
          <p:cNvSpPr txBox="1"/>
          <p:nvPr userDrawn="1"/>
        </p:nvSpPr>
        <p:spPr>
          <a:xfrm>
            <a:off x="10243100" y="6422491"/>
            <a:ext cx="1053900" cy="380860"/>
          </a:xfrm>
          <a:prstGeom prst="rect">
            <a:avLst/>
          </a:prstGeom>
          <a:noFill/>
        </p:spPr>
        <p:txBody>
          <a:bodyPr wrap="square" tIns="108000" bIns="0" rtlCol="0" anchor="ctr">
            <a:spAutoFit/>
          </a:bodyPr>
          <a:lstStyle/>
          <a:p>
            <a:pPr algn="r">
              <a:lnSpc>
                <a:spcPts val="1000"/>
              </a:lnSpc>
            </a:pPr>
            <a:r>
              <a:rPr lang="en-US" sz="2500" b="1" i="0" spc="-100" baseline="0" noProof="0" dirty="0">
                <a:solidFill>
                  <a:schemeClr val="accent1"/>
                </a:solidFill>
                <a:latin typeface="+mj-lt"/>
              </a:rPr>
              <a:t>TREY</a:t>
            </a:r>
            <a:r>
              <a:rPr lang="en-US" sz="1600" b="1" i="0" spc="-100" baseline="0" noProof="0" dirty="0">
                <a:solidFill>
                  <a:schemeClr val="accent1"/>
                </a:solidFill>
                <a:latin typeface="+mj-lt"/>
              </a:rPr>
              <a:t> </a:t>
            </a:r>
            <a:br>
              <a:rPr lang="en-US" sz="1600" b="1" i="0" spc="-100" baseline="0" noProof="0" dirty="0">
                <a:solidFill>
                  <a:schemeClr val="accent1"/>
                </a:solidFill>
                <a:latin typeface="+mj-lt"/>
              </a:rPr>
            </a:br>
            <a:r>
              <a:rPr lang="en-US" sz="1200" b="0" i="0" spc="140" baseline="0" noProof="0" dirty="0">
                <a:solidFill>
                  <a:schemeClr val="tx1">
                    <a:lumMod val="75000"/>
                    <a:lumOff val="25000"/>
                  </a:schemeClr>
                </a:solidFill>
                <a:latin typeface="+mj-lt"/>
              </a:rPr>
              <a:t>research</a:t>
            </a:r>
          </a:p>
        </p:txBody>
      </p:sp>
      <p:sp>
        <p:nvSpPr>
          <p:cNvPr id="9" name="Rectangle 8">
            <a:extLst>
              <a:ext uri="{FF2B5EF4-FFF2-40B4-BE49-F238E27FC236}">
                <a16:creationId xmlns:a16="http://schemas.microsoft.com/office/drawing/2014/main" id="{4BC39664-EB8B-4A32-915A-D4308F79277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28">
            <a:extLst>
              <a:ext uri="{FF2B5EF4-FFF2-40B4-BE49-F238E27FC236}">
                <a16:creationId xmlns:a16="http://schemas.microsoft.com/office/drawing/2014/main" id="{9B49670D-8F18-44A8-B217-67B412095C0D}"/>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030FA059-EC32-4FFF-9673-48849B2FA43A}"/>
              </a:ext>
            </a:extLst>
          </p:cNvPr>
          <p:cNvCxnSpPr>
            <a:cxnSpLocks/>
          </p:cNvCxnSpPr>
          <p:nvPr userDrawn="1"/>
        </p:nvCxnSpPr>
        <p:spPr>
          <a:xfrm flipH="1">
            <a:off x="1" y="6371351"/>
            <a:ext cx="1219199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6" r:id="rId5"/>
    <p:sldLayoutId id="2147483659" r:id="rId6"/>
    <p:sldLayoutId id="2147483660" r:id="rId7"/>
    <p:sldLayoutId id="2147483664" r:id="rId8"/>
    <p:sldLayoutId id="2147483650" r:id="rId9"/>
    <p:sldLayoutId id="2147483652" r:id="rId10"/>
    <p:sldLayoutId id="2147483656" r:id="rId11"/>
    <p:sldLayoutId id="2147483657" r:id="rId12"/>
    <p:sldLayoutId id="2147483667" r:id="rId13"/>
    <p:sldLayoutId id="2147483668" r:id="rId14"/>
    <p:sldLayoutId id="2147483669" r:id="rId15"/>
    <p:sldLayoutId id="2147483670" r:id="rId16"/>
    <p:sldLayoutId id="2147483671" r:id="rId17"/>
    <p:sldLayoutId id="2147483673" r:id="rId18"/>
    <p:sldLayoutId id="2147483674" r:id="rId19"/>
    <p:sldLayoutId id="2147483654" r:id="rId20"/>
    <p:sldLayoutId id="2147483655" r:id="rId21"/>
    <p:sldLayoutId id="2147483675" r:id="rId22"/>
    <p:sldLayoutId id="2147483672" r:id="rId23"/>
  </p:sldLayoutIdLst>
  <p:hf hdr="0" dt="0"/>
  <p:txStyles>
    <p:title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hyperlink" Target="https://www.pexels.com/photo/conclusion-word-formed-from-lettered-yellow-tiles-1888005/" TargetMode="External"/><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1.jpeg"/><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hyperlink" Target="https://pokemonotimo.blogspot.com/2021/05/free-images-download-business-download.html" TargetMode="External"/><Relationship Id="rId2" Type="http://schemas.openxmlformats.org/officeDocument/2006/relationships/image" Target="../media/image12.jpg"/><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hyperlink" Target="https://ensearch.com/does-your-handshake-matter-an-unexpected-success-tip-for-first-impressions/" TargetMode="External"/><Relationship Id="rId2" Type="http://schemas.openxmlformats.org/officeDocument/2006/relationships/image" Target="../media/image13.jpeg"/><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4.xml"/><Relationship Id="rId4" Type="http://schemas.openxmlformats.org/officeDocument/2006/relationships/hyperlink" Target="http://libreshot.com/business-analysis/"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pexels.com/video/employees-brainstorming-in-a-business-meeting-8188999/" TargetMode="External"/><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hyperlink" Target="https://www.piqsels.com/en/public-domain-photo-zkbip" TargetMode="External"/><Relationship Id="rId2" Type="http://schemas.openxmlformats.org/officeDocument/2006/relationships/image" Target="../media/image8.jp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Hands coming together in circle">
            <a:extLst>
              <a:ext uri="{FF2B5EF4-FFF2-40B4-BE49-F238E27FC236}">
                <a16:creationId xmlns:a16="http://schemas.microsoft.com/office/drawing/2014/main" id="{AA8A1CBA-9BB5-2246-9F4B-98EAD7C90158}"/>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a:xfrm>
            <a:off x="0" y="-114317"/>
            <a:ext cx="12423337" cy="6933128"/>
          </a:xfrm>
        </p:spPr>
      </p:pic>
      <p:sp>
        <p:nvSpPr>
          <p:cNvPr id="4" name="Rectangle 3">
            <a:extLst>
              <a:ext uri="{FF2B5EF4-FFF2-40B4-BE49-F238E27FC236}">
                <a16:creationId xmlns:a16="http://schemas.microsoft.com/office/drawing/2014/main" id="{4BA22EE8-0F15-4196-9EB7-6DCDF49BDAF4}"/>
              </a:ext>
            </a:extLst>
          </p:cNvPr>
          <p:cNvSpPr/>
          <p:nvPr/>
        </p:nvSpPr>
        <p:spPr>
          <a:xfrm>
            <a:off x="7121414" y="4580960"/>
            <a:ext cx="3626099" cy="2958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5AB3493-02F7-4137-827C-D2DD696987A3}"/>
              </a:ext>
            </a:extLst>
          </p:cNvPr>
          <p:cNvSpPr txBox="1"/>
          <p:nvPr/>
        </p:nvSpPr>
        <p:spPr>
          <a:xfrm>
            <a:off x="7121414" y="4691947"/>
            <a:ext cx="4795778" cy="2126864"/>
          </a:xfrm>
          <a:prstGeom prst="rect">
            <a:avLst/>
          </a:prstGeom>
          <a:solidFill>
            <a:schemeClr val="bg1">
              <a:lumMod val="85000"/>
            </a:schemeClr>
          </a:solidFill>
          <a:ln>
            <a:solidFill>
              <a:schemeClr val="tx1"/>
            </a:solidFill>
          </a:ln>
        </p:spPr>
        <p:txBody>
          <a:bodyPr wrap="square" rtlCol="0">
            <a:spAutoFit/>
          </a:bodyPr>
          <a:lstStyle/>
          <a:p>
            <a:pPr>
              <a:lnSpc>
                <a:spcPct val="150000"/>
              </a:lnSpc>
            </a:pPr>
            <a:r>
              <a:rPr lang="en-US" b="1" dirty="0"/>
              <a:t>STUDENT NAME</a:t>
            </a:r>
            <a:r>
              <a:rPr lang="en-US" dirty="0"/>
              <a:t>: Vijayalakshmi S.</a:t>
            </a:r>
          </a:p>
          <a:p>
            <a:pPr>
              <a:lnSpc>
                <a:spcPct val="150000"/>
              </a:lnSpc>
            </a:pPr>
            <a:r>
              <a:rPr lang="en-US" b="1" dirty="0"/>
              <a:t>REGISTER NUMBER: </a:t>
            </a:r>
            <a:r>
              <a:rPr lang="en-US" dirty="0">
                <a:latin typeface="Arial Narrow" panose="020B0606020202030204" pitchFamily="34" charset="0"/>
              </a:rPr>
              <a:t>312205575, asunm1363312209874.</a:t>
            </a:r>
          </a:p>
          <a:p>
            <a:pPr>
              <a:lnSpc>
                <a:spcPct val="150000"/>
              </a:lnSpc>
            </a:pPr>
            <a:r>
              <a:rPr lang="en-US" b="1" dirty="0"/>
              <a:t>DEPATMENT:</a:t>
            </a:r>
            <a:r>
              <a:rPr lang="en-US" dirty="0"/>
              <a:t>  B.COM, accounting &amp; Finance.</a:t>
            </a:r>
          </a:p>
          <a:p>
            <a:pPr>
              <a:lnSpc>
                <a:spcPct val="150000"/>
              </a:lnSpc>
            </a:pPr>
            <a:r>
              <a:rPr lang="en-US" b="1" dirty="0"/>
              <a:t>COLLEGE:</a:t>
            </a:r>
            <a:r>
              <a:rPr lang="en-US" dirty="0"/>
              <a:t> </a:t>
            </a:r>
            <a:r>
              <a:rPr lang="en-US" dirty="0" err="1"/>
              <a:t>Valliammal</a:t>
            </a:r>
            <a:r>
              <a:rPr lang="en-US" dirty="0"/>
              <a:t> College for Women.</a:t>
            </a:r>
          </a:p>
        </p:txBody>
      </p:sp>
      <p:sp>
        <p:nvSpPr>
          <p:cNvPr id="2" name="Rectangle 1">
            <a:extLst>
              <a:ext uri="{FF2B5EF4-FFF2-40B4-BE49-F238E27FC236}">
                <a16:creationId xmlns:a16="http://schemas.microsoft.com/office/drawing/2014/main" id="{C19258B9-B3B8-41C0-B281-137416474DA6}"/>
              </a:ext>
            </a:extLst>
          </p:cNvPr>
          <p:cNvSpPr/>
          <p:nvPr/>
        </p:nvSpPr>
        <p:spPr>
          <a:xfrm>
            <a:off x="408245" y="384511"/>
            <a:ext cx="1884381" cy="79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8F356C1-A29B-417E-96EC-F7B5E4DFA14C}"/>
              </a:ext>
            </a:extLst>
          </p:cNvPr>
          <p:cNvSpPr txBox="1"/>
          <p:nvPr/>
        </p:nvSpPr>
        <p:spPr>
          <a:xfrm>
            <a:off x="414822" y="464022"/>
            <a:ext cx="2142699" cy="1015663"/>
          </a:xfrm>
          <a:prstGeom prst="rect">
            <a:avLst/>
          </a:prstGeom>
          <a:solidFill>
            <a:schemeClr val="bg1">
              <a:lumMod val="85000"/>
            </a:schemeClr>
          </a:solidFill>
        </p:spPr>
        <p:txBody>
          <a:bodyPr wrap="square" rtlCol="0">
            <a:spAutoFit/>
          </a:bodyPr>
          <a:lstStyle/>
          <a:p>
            <a:r>
              <a:rPr lang="en-US" sz="6000" dirty="0">
                <a:latin typeface="+mj-lt"/>
              </a:rPr>
              <a:t>TITLE</a:t>
            </a:r>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750460" y="1310370"/>
            <a:ext cx="10893777" cy="1049747"/>
          </a:xfrm>
        </p:spPr>
        <p:txBody>
          <a:bodyPr/>
          <a:lstStyle/>
          <a:p>
            <a:r>
              <a:rPr lang="en-US" dirty="0"/>
              <a:t>Employee data Analysis using Excel</a:t>
            </a:r>
          </a:p>
        </p:txBody>
      </p:sp>
    </p:spTree>
    <p:extLst>
      <p:ext uri="{BB962C8B-B14F-4D97-AF65-F5344CB8AC3E}">
        <p14:creationId xmlns:p14="http://schemas.microsoft.com/office/powerpoint/2010/main" val="3989923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Placeholder 31" descr="hand clapping">
            <a:extLst>
              <a:ext uri="{FF2B5EF4-FFF2-40B4-BE49-F238E27FC236}">
                <a16:creationId xmlns:a16="http://schemas.microsoft.com/office/drawing/2014/main" id="{AAB6EE12-FEF8-FB41-A909-0DA61D7725C7}"/>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a:xfrm>
            <a:off x="-48357" y="-27295"/>
            <a:ext cx="12240357" cy="6831012"/>
          </a:xfrm>
          <a:solidFill>
            <a:schemeClr val="bg1"/>
          </a:solidFill>
        </p:spPr>
      </p:pic>
      <p:sp>
        <p:nvSpPr>
          <p:cNvPr id="12" name="Slide Number Placeholder 11">
            <a:extLst>
              <a:ext uri="{FF2B5EF4-FFF2-40B4-BE49-F238E27FC236}">
                <a16:creationId xmlns:a16="http://schemas.microsoft.com/office/drawing/2014/main" id="{91814EC9-246A-4C6E-941E-5774FE72F08E}"/>
              </a:ext>
            </a:extLst>
          </p:cNvPr>
          <p:cNvSpPr>
            <a:spLocks noGrp="1"/>
          </p:cNvSpPr>
          <p:nvPr>
            <p:ph type="sldNum" sz="quarter" idx="20"/>
          </p:nvPr>
        </p:nvSpPr>
        <p:spPr>
          <a:xfrm>
            <a:off x="11760000" y="6399012"/>
            <a:ext cx="432000" cy="432000"/>
          </a:xfrm>
          <a:solidFill>
            <a:schemeClr val="tx1">
              <a:lumMod val="95000"/>
              <a:lumOff val="5000"/>
            </a:schemeClr>
          </a:solidFill>
        </p:spPr>
        <p:txBody>
          <a:bodyPr/>
          <a:lstStyle/>
          <a:p>
            <a:fld id="{19B51A1E-902D-48AF-9020-955120F399B6}" type="slidenum">
              <a:rPr lang="en-US" smtClean="0"/>
              <a:pPr/>
              <a:t>10</a:t>
            </a:fld>
            <a:endParaRPr lang="en-US" dirty="0"/>
          </a:p>
        </p:txBody>
      </p:sp>
      <p:sp>
        <p:nvSpPr>
          <p:cNvPr id="7" name="TextBox 6">
            <a:extLst>
              <a:ext uri="{FF2B5EF4-FFF2-40B4-BE49-F238E27FC236}">
                <a16:creationId xmlns:a16="http://schemas.microsoft.com/office/drawing/2014/main" id="{8A1A2CBB-E5E1-4EA8-BA71-D785A62E98E5}"/>
              </a:ext>
            </a:extLst>
          </p:cNvPr>
          <p:cNvSpPr txBox="1"/>
          <p:nvPr/>
        </p:nvSpPr>
        <p:spPr>
          <a:xfrm>
            <a:off x="941696" y="167469"/>
            <a:ext cx="9157649" cy="3083921"/>
          </a:xfrm>
          <a:prstGeom prst="rect">
            <a:avLst/>
          </a:prstGeom>
          <a:solidFill>
            <a:schemeClr val="bg1"/>
          </a:solidFill>
        </p:spPr>
        <p:txBody>
          <a:bodyPr wrap="square" rtlCol="0">
            <a:spAutoFit/>
          </a:bodyPr>
          <a:lstStyle/>
          <a:p>
            <a:pPr marL="285750" indent="-285750">
              <a:lnSpc>
                <a:spcPct val="200000"/>
              </a:lnSpc>
              <a:buFont typeface="Wingdings" panose="05000000000000000000" pitchFamily="2" charset="2"/>
              <a:buChar char="v"/>
            </a:pPr>
            <a:r>
              <a:rPr lang="en-US" sz="2000" dirty="0"/>
              <a:t>Summarizing the Excel spreadsheet data in Pivot table.</a:t>
            </a:r>
          </a:p>
          <a:p>
            <a:pPr marL="285750" indent="-285750">
              <a:lnSpc>
                <a:spcPct val="200000"/>
              </a:lnSpc>
              <a:buFont typeface="Wingdings" panose="05000000000000000000" pitchFamily="2" charset="2"/>
              <a:buChar char="v"/>
            </a:pPr>
            <a:r>
              <a:rPr lang="en-US" sz="2000" dirty="0"/>
              <a:t>Providing graphical representation to visualize employees performance level.</a:t>
            </a:r>
          </a:p>
          <a:p>
            <a:pPr marL="285750" indent="-285750">
              <a:lnSpc>
                <a:spcPct val="200000"/>
              </a:lnSpc>
              <a:buFont typeface="Wingdings" panose="05000000000000000000" pitchFamily="2" charset="2"/>
              <a:buChar char="v"/>
            </a:pPr>
            <a:r>
              <a:rPr lang="en-US" sz="2000" dirty="0"/>
              <a:t>Dividing and formulating employees type by their description.</a:t>
            </a:r>
          </a:p>
          <a:p>
            <a:pPr marL="285750" indent="-285750">
              <a:lnSpc>
                <a:spcPct val="200000"/>
              </a:lnSpc>
              <a:buFont typeface="Wingdings" panose="05000000000000000000" pitchFamily="2" charset="2"/>
              <a:buChar char="v"/>
            </a:pPr>
            <a:r>
              <a:rPr lang="en-US" sz="2000" dirty="0"/>
              <a:t>Type – Part time or full time, Gender, Status, Department, Role.</a:t>
            </a:r>
          </a:p>
          <a:p>
            <a:pPr marL="285750" indent="-285750">
              <a:lnSpc>
                <a:spcPct val="200000"/>
              </a:lnSpc>
              <a:buFont typeface="Wingdings" panose="05000000000000000000" pitchFamily="2" charset="2"/>
              <a:buChar char="v"/>
            </a:pPr>
            <a:r>
              <a:rPr lang="en-US" sz="2000" dirty="0"/>
              <a:t>Using the filter to identify employees description.</a:t>
            </a:r>
          </a:p>
        </p:txBody>
      </p:sp>
      <p:sp>
        <p:nvSpPr>
          <p:cNvPr id="13" name="Rectangle 12">
            <a:extLst>
              <a:ext uri="{FF2B5EF4-FFF2-40B4-BE49-F238E27FC236}">
                <a16:creationId xmlns:a16="http://schemas.microsoft.com/office/drawing/2014/main" id="{472F8F83-2EEE-4EAF-B7E2-0AF1E803304B}"/>
              </a:ext>
            </a:extLst>
          </p:cNvPr>
          <p:cNvSpPr/>
          <p:nvPr/>
        </p:nvSpPr>
        <p:spPr>
          <a:xfrm>
            <a:off x="324776" y="3953607"/>
            <a:ext cx="3193576" cy="2217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14D09610-5301-41E6-8205-BEF9D5AA9C0B}"/>
              </a:ext>
            </a:extLst>
          </p:cNvPr>
          <p:cNvSpPr txBox="1"/>
          <p:nvPr/>
        </p:nvSpPr>
        <p:spPr>
          <a:xfrm>
            <a:off x="334371" y="4010892"/>
            <a:ext cx="3507474" cy="584775"/>
          </a:xfrm>
          <a:prstGeom prst="rect">
            <a:avLst/>
          </a:prstGeom>
          <a:solidFill>
            <a:schemeClr val="bg1">
              <a:lumMod val="85000"/>
            </a:schemeClr>
          </a:solidFill>
        </p:spPr>
        <p:txBody>
          <a:bodyPr wrap="square" rtlCol="0">
            <a:spAutoFit/>
          </a:bodyPr>
          <a:lstStyle/>
          <a:p>
            <a:r>
              <a:rPr lang="en-US" sz="3200" dirty="0">
                <a:latin typeface="+mj-lt"/>
              </a:rPr>
              <a:t>SUMMARISATION</a:t>
            </a:r>
          </a:p>
        </p:txBody>
      </p:sp>
      <p:sp>
        <p:nvSpPr>
          <p:cNvPr id="19" name="TextBox 18">
            <a:extLst>
              <a:ext uri="{FF2B5EF4-FFF2-40B4-BE49-F238E27FC236}">
                <a16:creationId xmlns:a16="http://schemas.microsoft.com/office/drawing/2014/main" id="{0CD233D3-6FEF-442C-B21F-37E8601D86F8}"/>
              </a:ext>
            </a:extLst>
          </p:cNvPr>
          <p:cNvSpPr txBox="1"/>
          <p:nvPr/>
        </p:nvSpPr>
        <p:spPr>
          <a:xfrm>
            <a:off x="941696" y="4443762"/>
            <a:ext cx="7055893" cy="2246769"/>
          </a:xfrm>
          <a:prstGeom prst="rect">
            <a:avLst/>
          </a:prstGeom>
          <a:solidFill>
            <a:schemeClr val="bg1"/>
          </a:solidFill>
        </p:spPr>
        <p:txBody>
          <a:bodyPr wrap="square" rtlCol="0">
            <a:spAutoFit/>
          </a:bodyPr>
          <a:lstStyle/>
          <a:p>
            <a:r>
              <a:rPr lang="en-US" sz="2000" dirty="0"/>
              <a:t>The module involves collecting data from the various website provided, analyzing and featuring employee information in Excel, identifying and filtering missing values, inserting relevant data, and assessing employee performance levels. It includes using formula, summarizing data with </a:t>
            </a:r>
            <a:r>
              <a:rPr lang="en-US" sz="2000" dirty="0" err="1"/>
              <a:t>PivotTabls</a:t>
            </a:r>
            <a:r>
              <a:rPr lang="en-US" sz="2000" dirty="0"/>
              <a:t>, providing graphical representations, and  filtering to identify employee descriptions based on various criteria like type, status, and role.</a:t>
            </a:r>
          </a:p>
        </p:txBody>
      </p:sp>
    </p:spTree>
    <p:extLst>
      <p:ext uri="{BB962C8B-B14F-4D97-AF65-F5344CB8AC3E}">
        <p14:creationId xmlns:p14="http://schemas.microsoft.com/office/powerpoint/2010/main" val="41536783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FFE8EBB5-CC0E-40DA-881D-DE62B85CC83A}"/>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0" y="0"/>
            <a:ext cx="12192000" cy="6801032"/>
          </a:xfrm>
          <a:prstGeom prst="rect">
            <a:avLst/>
          </a:prstGeom>
        </p:spPr>
      </p:pic>
      <p:sp>
        <p:nvSpPr>
          <p:cNvPr id="8" name="Slide Number Placeholder 11">
            <a:extLst>
              <a:ext uri="{FF2B5EF4-FFF2-40B4-BE49-F238E27FC236}">
                <a16:creationId xmlns:a16="http://schemas.microsoft.com/office/drawing/2014/main" id="{56FA64CF-7270-43D2-8387-16A25EBC7D8A}"/>
              </a:ext>
            </a:extLst>
          </p:cNvPr>
          <p:cNvSpPr txBox="1">
            <a:spLocks/>
          </p:cNvSpPr>
          <p:nvPr/>
        </p:nvSpPr>
        <p:spPr>
          <a:xfrm>
            <a:off x="11760000" y="6399012"/>
            <a:ext cx="432000" cy="432000"/>
          </a:xfrm>
          <a:prstGeom prst="rect">
            <a:avLst/>
          </a:prstGeom>
          <a:solidFill>
            <a:schemeClr val="tx1">
              <a:lumMod val="95000"/>
              <a:lumOff val="5000"/>
            </a:schemeClr>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 </a:t>
            </a:r>
            <a:r>
              <a:rPr lang="en-US" sz="1600" dirty="0">
                <a:solidFill>
                  <a:schemeClr val="bg1"/>
                </a:solidFill>
              </a:rPr>
              <a:t>11</a:t>
            </a:r>
          </a:p>
        </p:txBody>
      </p:sp>
    </p:spTree>
    <p:extLst>
      <p:ext uri="{BB962C8B-B14F-4D97-AF65-F5344CB8AC3E}">
        <p14:creationId xmlns:p14="http://schemas.microsoft.com/office/powerpoint/2010/main" val="37991326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D9346D4-0732-4E2B-A7CF-AEF0B58046AB}"/>
              </a:ext>
            </a:extLst>
          </p:cNvPr>
          <p:cNvSpPr/>
          <p:nvPr/>
        </p:nvSpPr>
        <p:spPr>
          <a:xfrm>
            <a:off x="7170511" y="452270"/>
            <a:ext cx="4187252" cy="30965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19A295D-8754-44BA-98EE-65FB213D1C6F}"/>
              </a:ext>
            </a:extLst>
          </p:cNvPr>
          <p:cNvSpPr txBox="1"/>
          <p:nvPr/>
        </p:nvSpPr>
        <p:spPr>
          <a:xfrm>
            <a:off x="7372878" y="532150"/>
            <a:ext cx="4387122" cy="707886"/>
          </a:xfrm>
          <a:prstGeom prst="rect">
            <a:avLst/>
          </a:prstGeom>
          <a:solidFill>
            <a:schemeClr val="bg1">
              <a:lumMod val="85000"/>
            </a:schemeClr>
          </a:solidFill>
        </p:spPr>
        <p:txBody>
          <a:bodyPr wrap="square" rtlCol="0">
            <a:spAutoFit/>
          </a:bodyPr>
          <a:lstStyle/>
          <a:p>
            <a:endParaRPr lang="en-US" sz="4000" dirty="0">
              <a:latin typeface="+mj-lt"/>
            </a:endParaRPr>
          </a:p>
        </p:txBody>
      </p:sp>
      <p:graphicFrame>
        <p:nvGraphicFramePr>
          <p:cNvPr id="34" name="Chart 33">
            <a:extLst>
              <a:ext uri="{FF2B5EF4-FFF2-40B4-BE49-F238E27FC236}">
                <a16:creationId xmlns:a16="http://schemas.microsoft.com/office/drawing/2014/main" id="{EC002D8F-AC40-431E-B076-BD36DFD7B03D}"/>
              </a:ext>
            </a:extLst>
          </p:cNvPr>
          <p:cNvGraphicFramePr>
            <a:graphicFrameLocks/>
          </p:cNvGraphicFramePr>
          <p:nvPr>
            <p:extLst>
              <p:ext uri="{D42A27DB-BD31-4B8C-83A1-F6EECF244321}">
                <p14:modId xmlns:p14="http://schemas.microsoft.com/office/powerpoint/2010/main" val="473774097"/>
              </p:ext>
            </p:extLst>
          </p:nvPr>
        </p:nvGraphicFramePr>
        <p:xfrm>
          <a:off x="0" y="0"/>
          <a:ext cx="12184721" cy="6803351"/>
        </p:xfrm>
        <a:graphic>
          <a:graphicData uri="http://schemas.openxmlformats.org/drawingml/2006/chart">
            <c:chart xmlns:c="http://schemas.openxmlformats.org/drawingml/2006/chart" xmlns:r="http://schemas.openxmlformats.org/officeDocument/2006/relationships" r:id="rId3"/>
          </a:graphicData>
        </a:graphic>
      </p:graphicFrame>
      <p:sp>
        <p:nvSpPr>
          <p:cNvPr id="35" name="Rectangle 34">
            <a:extLst>
              <a:ext uri="{FF2B5EF4-FFF2-40B4-BE49-F238E27FC236}">
                <a16:creationId xmlns:a16="http://schemas.microsoft.com/office/drawing/2014/main" id="{6597D67F-A139-4490-BF42-6E87BDE70FF0}"/>
              </a:ext>
            </a:extLst>
          </p:cNvPr>
          <p:cNvSpPr/>
          <p:nvPr/>
        </p:nvSpPr>
        <p:spPr>
          <a:xfrm>
            <a:off x="11760000" y="6716656"/>
            <a:ext cx="432000" cy="9690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B78354A-41D5-43F7-A38D-3C946669B3C8}"/>
              </a:ext>
            </a:extLst>
          </p:cNvPr>
          <p:cNvSpPr>
            <a:spLocks noGrp="1"/>
          </p:cNvSpPr>
          <p:nvPr>
            <p:ph type="sldNum" sz="quarter" idx="13"/>
          </p:nvPr>
        </p:nvSpPr>
        <p:spPr>
          <a:xfrm>
            <a:off x="11752721" y="6344617"/>
            <a:ext cx="432000" cy="432000"/>
          </a:xfrm>
          <a:solidFill>
            <a:schemeClr val="tx1">
              <a:lumMod val="95000"/>
              <a:lumOff val="5000"/>
            </a:schemeClr>
          </a:solidFill>
        </p:spPr>
        <p:txBody>
          <a:bodyPr/>
          <a:lstStyle/>
          <a:p>
            <a:fld id="{19B51A1E-902D-48AF-9020-955120F399B6}" type="slidenum">
              <a:rPr lang="en-US" smtClean="0"/>
              <a:pPr/>
              <a:t>12</a:t>
            </a:fld>
            <a:endParaRPr lang="en-US" dirty="0"/>
          </a:p>
        </p:txBody>
      </p:sp>
    </p:spTree>
    <p:extLst>
      <p:ext uri="{BB962C8B-B14F-4D97-AF65-F5344CB8AC3E}">
        <p14:creationId xmlns:p14="http://schemas.microsoft.com/office/powerpoint/2010/main" val="595823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873D1CE-726F-41FD-BAD6-447E6E4CEC06}"/>
              </a:ext>
            </a:extLst>
          </p:cNvPr>
          <p:cNvSpPr>
            <a:spLocks noGrp="1"/>
          </p:cNvSpPr>
          <p:nvPr>
            <p:ph type="ftr" sz="quarter" idx="12"/>
          </p:nvPr>
        </p:nvSpPr>
        <p:spPr/>
        <p:txBody>
          <a:bodyPr/>
          <a:lstStyle/>
          <a:p>
            <a:r>
              <a:rPr lang="en-US" noProof="0"/>
              <a:t>Add a footer</a:t>
            </a:r>
            <a:endParaRPr lang="en-US" noProof="0" dirty="0"/>
          </a:p>
        </p:txBody>
      </p:sp>
      <p:sp>
        <p:nvSpPr>
          <p:cNvPr id="4" name="Title 3">
            <a:extLst>
              <a:ext uri="{FF2B5EF4-FFF2-40B4-BE49-F238E27FC236}">
                <a16:creationId xmlns:a16="http://schemas.microsoft.com/office/drawing/2014/main" id="{6768097A-D61F-43EF-8BCC-F9F0DCE3734B}"/>
              </a:ext>
            </a:extLst>
          </p:cNvPr>
          <p:cNvSpPr>
            <a:spLocks noGrp="1"/>
          </p:cNvSpPr>
          <p:nvPr>
            <p:ph type="title"/>
          </p:nvPr>
        </p:nvSpPr>
        <p:spPr/>
        <p:txBody>
          <a:bodyPr/>
          <a:lstStyle/>
          <a:p>
            <a:endParaRPr lang="en-US" dirty="0"/>
          </a:p>
        </p:txBody>
      </p:sp>
      <p:sp>
        <p:nvSpPr>
          <p:cNvPr id="5" name="Text Placeholder 4">
            <a:extLst>
              <a:ext uri="{FF2B5EF4-FFF2-40B4-BE49-F238E27FC236}">
                <a16:creationId xmlns:a16="http://schemas.microsoft.com/office/drawing/2014/main" id="{DB1F940A-BD7A-4BD5-8EA3-C232D375785C}"/>
              </a:ext>
            </a:extLst>
          </p:cNvPr>
          <p:cNvSpPr>
            <a:spLocks noGrp="1"/>
          </p:cNvSpPr>
          <p:nvPr>
            <p:ph type="body" sz="quarter" idx="14"/>
          </p:nvPr>
        </p:nvSpPr>
        <p:spPr/>
        <p:txBody>
          <a:bodyPr/>
          <a:lstStyle/>
          <a:p>
            <a:endParaRPr lang="en-US" dirty="0"/>
          </a:p>
        </p:txBody>
      </p:sp>
      <p:pic>
        <p:nvPicPr>
          <p:cNvPr id="7" name="Picture 6">
            <a:extLst>
              <a:ext uri="{FF2B5EF4-FFF2-40B4-BE49-F238E27FC236}">
                <a16:creationId xmlns:a16="http://schemas.microsoft.com/office/drawing/2014/main" id="{56B36A3A-4AA5-416F-95A7-4CC5FA0FE3F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0" y="0"/>
            <a:ext cx="12192000" cy="6803351"/>
          </a:xfrm>
          <a:prstGeom prst="rect">
            <a:avLst/>
          </a:prstGeom>
        </p:spPr>
      </p:pic>
      <p:sp>
        <p:nvSpPr>
          <p:cNvPr id="10" name="Rectangle 9">
            <a:extLst>
              <a:ext uri="{FF2B5EF4-FFF2-40B4-BE49-F238E27FC236}">
                <a16:creationId xmlns:a16="http://schemas.microsoft.com/office/drawing/2014/main" id="{DBEF95E6-5026-4D01-B93D-0D8881DBB932}"/>
              </a:ext>
            </a:extLst>
          </p:cNvPr>
          <p:cNvSpPr/>
          <p:nvPr/>
        </p:nvSpPr>
        <p:spPr>
          <a:xfrm>
            <a:off x="432000" y="558844"/>
            <a:ext cx="4197246" cy="1962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C4F8D30-40F9-45BE-926F-870746772511}"/>
              </a:ext>
            </a:extLst>
          </p:cNvPr>
          <p:cNvSpPr txBox="1"/>
          <p:nvPr/>
        </p:nvSpPr>
        <p:spPr>
          <a:xfrm>
            <a:off x="618235" y="682764"/>
            <a:ext cx="5291529" cy="707886"/>
          </a:xfrm>
          <a:prstGeom prst="rect">
            <a:avLst/>
          </a:prstGeom>
          <a:solidFill>
            <a:schemeClr val="bg1">
              <a:lumMod val="85000"/>
            </a:schemeClr>
          </a:solidFill>
        </p:spPr>
        <p:txBody>
          <a:bodyPr wrap="square" rtlCol="0">
            <a:spAutoFit/>
          </a:bodyPr>
          <a:lstStyle/>
          <a:p>
            <a:r>
              <a:rPr lang="en-US" sz="4000" dirty="0">
                <a:latin typeface="+mj-lt"/>
              </a:rPr>
              <a:t>BAR REPRESENTATION</a:t>
            </a:r>
          </a:p>
        </p:txBody>
      </p:sp>
      <p:sp>
        <p:nvSpPr>
          <p:cNvPr id="11" name="TextBox 10">
            <a:extLst>
              <a:ext uri="{FF2B5EF4-FFF2-40B4-BE49-F238E27FC236}">
                <a16:creationId xmlns:a16="http://schemas.microsoft.com/office/drawing/2014/main" id="{08B7BCB7-FEC8-4DAC-8D27-299E375590F3}"/>
              </a:ext>
            </a:extLst>
          </p:cNvPr>
          <p:cNvSpPr txBox="1"/>
          <p:nvPr/>
        </p:nvSpPr>
        <p:spPr>
          <a:xfrm>
            <a:off x="929390" y="1296000"/>
            <a:ext cx="8863262" cy="3785652"/>
          </a:xfrm>
          <a:prstGeom prst="rect">
            <a:avLst/>
          </a:prstGeom>
          <a:solidFill>
            <a:schemeClr val="bg1"/>
          </a:solidFill>
        </p:spPr>
        <p:txBody>
          <a:bodyPr wrap="square" rtlCol="0">
            <a:spAutoFit/>
          </a:bodyPr>
          <a:lstStyle/>
          <a:p>
            <a:pPr lvl="1"/>
            <a:r>
              <a:rPr lang="en-US" sz="2400" dirty="0"/>
              <a:t>Representing statement for bar presentation in the above slide for the performance levels of employees.</a:t>
            </a:r>
          </a:p>
          <a:p>
            <a:pPr marL="342900" indent="-342900">
              <a:buFont typeface="Wingdings" panose="05000000000000000000" pitchFamily="2" charset="2"/>
              <a:buChar char="v"/>
            </a:pPr>
            <a:r>
              <a:rPr lang="en-US" sz="2400" dirty="0"/>
              <a:t>The maximum number of employees performing in </a:t>
            </a:r>
            <a:r>
              <a:rPr lang="en-US" sz="2400" dirty="0">
                <a:solidFill>
                  <a:schemeClr val="accent3">
                    <a:lumMod val="75000"/>
                  </a:schemeClr>
                </a:solidFill>
              </a:rPr>
              <a:t>average</a:t>
            </a:r>
            <a:r>
              <a:rPr lang="en-US" sz="2400" dirty="0"/>
              <a:t> level. These employees should be monitored .</a:t>
            </a:r>
          </a:p>
          <a:p>
            <a:pPr marL="342900" indent="-342900">
              <a:buFont typeface="Wingdings" panose="05000000000000000000" pitchFamily="2" charset="2"/>
              <a:buChar char="v"/>
            </a:pPr>
            <a:r>
              <a:rPr lang="en-US" sz="2400" dirty="0"/>
              <a:t>The second most employees are performing in </a:t>
            </a:r>
            <a:r>
              <a:rPr lang="en-US" sz="2400" dirty="0">
                <a:solidFill>
                  <a:srgbClr val="FF0000"/>
                </a:solidFill>
              </a:rPr>
              <a:t>low</a:t>
            </a:r>
            <a:r>
              <a:rPr lang="en-US" sz="2400" dirty="0"/>
              <a:t> level. The management should communicate and lead these employees.</a:t>
            </a:r>
          </a:p>
          <a:p>
            <a:pPr marL="342900" indent="-342900">
              <a:buFont typeface="Wingdings" panose="05000000000000000000" pitchFamily="2" charset="2"/>
              <a:buChar char="v"/>
            </a:pPr>
            <a:r>
              <a:rPr lang="en-US" sz="2400" dirty="0"/>
              <a:t>The third majority is number of employees performing in </a:t>
            </a:r>
            <a:r>
              <a:rPr lang="en-US" sz="2400" dirty="0">
                <a:solidFill>
                  <a:schemeClr val="accent1">
                    <a:lumMod val="75000"/>
                  </a:schemeClr>
                </a:solidFill>
              </a:rPr>
              <a:t>high</a:t>
            </a:r>
            <a:r>
              <a:rPr lang="en-US" sz="2400" dirty="0"/>
              <a:t> category.  These employees has ability to perform well.</a:t>
            </a:r>
          </a:p>
          <a:p>
            <a:pPr marL="342900" indent="-342900">
              <a:buFont typeface="Wingdings" panose="05000000000000000000" pitchFamily="2" charset="2"/>
              <a:buChar char="v"/>
            </a:pPr>
            <a:r>
              <a:rPr lang="en-US" sz="2400" dirty="0"/>
              <a:t>The rest of the employees are performing in very </a:t>
            </a:r>
            <a:r>
              <a:rPr lang="en-US" sz="2400" dirty="0">
                <a:solidFill>
                  <a:schemeClr val="accent4">
                    <a:lumMod val="60000"/>
                    <a:lumOff val="40000"/>
                  </a:schemeClr>
                </a:solidFill>
              </a:rPr>
              <a:t>high level</a:t>
            </a:r>
            <a:r>
              <a:rPr lang="en-US" sz="2400" dirty="0"/>
              <a:t>. These employees can be promoted to higher position roles.</a:t>
            </a:r>
          </a:p>
        </p:txBody>
      </p:sp>
      <p:sp>
        <p:nvSpPr>
          <p:cNvPr id="3" name="Slide Number Placeholder 2">
            <a:extLst>
              <a:ext uri="{FF2B5EF4-FFF2-40B4-BE49-F238E27FC236}">
                <a16:creationId xmlns:a16="http://schemas.microsoft.com/office/drawing/2014/main" id="{9AE127D0-932A-4E77-9E45-7FD71E3E7544}"/>
              </a:ext>
            </a:extLst>
          </p:cNvPr>
          <p:cNvSpPr>
            <a:spLocks noGrp="1"/>
          </p:cNvSpPr>
          <p:nvPr>
            <p:ph type="sldNum" sz="quarter" idx="13"/>
          </p:nvPr>
        </p:nvSpPr>
        <p:spPr>
          <a:xfrm>
            <a:off x="11760000" y="6371351"/>
            <a:ext cx="432000" cy="432000"/>
          </a:xfrm>
        </p:spPr>
        <p:txBody>
          <a:bodyPr/>
          <a:lstStyle/>
          <a:p>
            <a:fld id="{19B51A1E-902D-48AF-9020-955120F399B6}" type="slidenum">
              <a:rPr lang="en-US" noProof="0" smtClean="0"/>
              <a:pPr/>
              <a:t>13</a:t>
            </a:fld>
            <a:endParaRPr lang="en-US" noProof="0" dirty="0"/>
          </a:p>
        </p:txBody>
      </p:sp>
    </p:spTree>
    <p:extLst>
      <p:ext uri="{BB962C8B-B14F-4D97-AF65-F5344CB8AC3E}">
        <p14:creationId xmlns:p14="http://schemas.microsoft.com/office/powerpoint/2010/main" val="41731912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C7B472C-B19D-4970-B662-9C9E6E843894}"/>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0" y="-74950"/>
            <a:ext cx="12192000" cy="6858000"/>
          </a:xfrm>
          <a:prstGeom prst="rect">
            <a:avLst/>
          </a:prstGeom>
        </p:spPr>
      </p:pic>
      <p:sp>
        <p:nvSpPr>
          <p:cNvPr id="3" name="Slide Number Placeholder 2">
            <a:extLst>
              <a:ext uri="{FF2B5EF4-FFF2-40B4-BE49-F238E27FC236}">
                <a16:creationId xmlns:a16="http://schemas.microsoft.com/office/drawing/2014/main" id="{6B9669D9-05E0-486E-99DB-3A6524175604}"/>
              </a:ext>
            </a:extLst>
          </p:cNvPr>
          <p:cNvSpPr>
            <a:spLocks noGrp="1"/>
          </p:cNvSpPr>
          <p:nvPr>
            <p:ph type="sldNum" sz="quarter" idx="13"/>
          </p:nvPr>
        </p:nvSpPr>
        <p:spPr>
          <a:xfrm>
            <a:off x="11760000" y="6342729"/>
            <a:ext cx="432000" cy="432000"/>
          </a:xfrm>
        </p:spPr>
        <p:txBody>
          <a:bodyPr/>
          <a:lstStyle/>
          <a:p>
            <a:fld id="{19B51A1E-902D-48AF-9020-955120F399B6}" type="slidenum">
              <a:rPr lang="en-US" noProof="0" smtClean="0"/>
              <a:pPr/>
              <a:t>14</a:t>
            </a:fld>
            <a:endParaRPr lang="en-US" noProof="0" dirty="0"/>
          </a:p>
        </p:txBody>
      </p:sp>
      <p:sp>
        <p:nvSpPr>
          <p:cNvPr id="12" name="Rectangle 11">
            <a:extLst>
              <a:ext uri="{FF2B5EF4-FFF2-40B4-BE49-F238E27FC236}">
                <a16:creationId xmlns:a16="http://schemas.microsoft.com/office/drawing/2014/main" id="{6D3B4A70-AD94-4C00-B1D3-84E87DE147CB}"/>
              </a:ext>
            </a:extLst>
          </p:cNvPr>
          <p:cNvSpPr/>
          <p:nvPr/>
        </p:nvSpPr>
        <p:spPr>
          <a:xfrm>
            <a:off x="6574381" y="4092452"/>
            <a:ext cx="5281535" cy="27731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9B2834B-A718-4D65-9222-316240680D20}"/>
              </a:ext>
            </a:extLst>
          </p:cNvPr>
          <p:cNvSpPr txBox="1"/>
          <p:nvPr/>
        </p:nvSpPr>
        <p:spPr>
          <a:xfrm>
            <a:off x="6555698" y="4231111"/>
            <a:ext cx="5636302" cy="1323439"/>
          </a:xfrm>
          <a:prstGeom prst="rect">
            <a:avLst/>
          </a:prstGeom>
          <a:solidFill>
            <a:schemeClr val="bg1">
              <a:lumMod val="75000"/>
            </a:schemeClr>
          </a:solidFill>
        </p:spPr>
        <p:txBody>
          <a:bodyPr wrap="square" rtlCol="0">
            <a:spAutoFit/>
          </a:bodyPr>
          <a:lstStyle/>
          <a:p>
            <a:r>
              <a:rPr lang="en-US" sz="8000" dirty="0">
                <a:latin typeface="+mj-lt"/>
              </a:rPr>
              <a:t>THANK YOU</a:t>
            </a:r>
          </a:p>
        </p:txBody>
      </p:sp>
      <p:sp>
        <p:nvSpPr>
          <p:cNvPr id="13" name="TextBox 12">
            <a:extLst>
              <a:ext uri="{FF2B5EF4-FFF2-40B4-BE49-F238E27FC236}">
                <a16:creationId xmlns:a16="http://schemas.microsoft.com/office/drawing/2014/main" id="{E07E2886-1F22-4AC7-A21B-BBF83C9B82C4}"/>
              </a:ext>
            </a:extLst>
          </p:cNvPr>
          <p:cNvSpPr txBox="1"/>
          <p:nvPr/>
        </p:nvSpPr>
        <p:spPr>
          <a:xfrm>
            <a:off x="9793574" y="5554550"/>
            <a:ext cx="2398426" cy="769441"/>
          </a:xfrm>
          <a:prstGeom prst="rect">
            <a:avLst/>
          </a:prstGeom>
          <a:solidFill>
            <a:schemeClr val="bg1"/>
          </a:solidFill>
        </p:spPr>
        <p:txBody>
          <a:bodyPr wrap="square" rtlCol="0">
            <a:spAutoFit/>
          </a:bodyPr>
          <a:lstStyle/>
          <a:p>
            <a:r>
              <a:rPr lang="en-US" sz="4400" dirty="0"/>
              <a:t>THE END</a:t>
            </a:r>
            <a:r>
              <a:rPr lang="en-US" dirty="0"/>
              <a:t>.</a:t>
            </a:r>
          </a:p>
        </p:txBody>
      </p:sp>
    </p:spTree>
    <p:extLst>
      <p:ext uri="{BB962C8B-B14F-4D97-AF65-F5344CB8AC3E}">
        <p14:creationId xmlns:p14="http://schemas.microsoft.com/office/powerpoint/2010/main" val="391421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E7953AA-3B74-40DB-9996-8F5771F44870}"/>
              </a:ext>
            </a:extLst>
          </p:cNvPr>
          <p:cNvSpPr/>
          <p:nvPr/>
        </p:nvSpPr>
        <p:spPr>
          <a:xfrm>
            <a:off x="281330" y="409887"/>
            <a:ext cx="1790700" cy="16489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280150" y="501650"/>
            <a:ext cx="2272550" cy="622300"/>
          </a:xfrm>
          <a:solidFill>
            <a:schemeClr val="bg1">
              <a:lumMod val="75000"/>
            </a:schemeClr>
          </a:solidFill>
        </p:spPr>
        <p:txBody>
          <a:bodyPr/>
          <a:lstStyle/>
          <a:p>
            <a:pPr marL="0" indent="0">
              <a:buNone/>
            </a:pPr>
            <a:r>
              <a:rPr lang="en-US" sz="3600" b="1" dirty="0">
                <a:effectLst>
                  <a:outerShdw blurRad="38100" dist="38100" dir="2700000" algn="tl">
                    <a:srgbClr val="000000">
                      <a:alpha val="43137"/>
                    </a:srgbClr>
                  </a:outerShdw>
                </a:effectLst>
              </a:rPr>
              <a:t>OBJECTIVE</a:t>
            </a:r>
          </a:p>
        </p:txBody>
      </p:sp>
      <p:pic>
        <p:nvPicPr>
          <p:cNvPr id="9" name="Picture Placeholder 8" descr="Handing touching mobile phone">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a:stretch>
            <a:fillRect/>
          </a:stretch>
        </p:blipFill>
        <p:spPr>
          <a:xfrm>
            <a:off x="6288002" y="0"/>
            <a:ext cx="5903998" cy="6803351"/>
          </a:xfrm>
        </p:spPr>
      </p:pic>
      <p:sp>
        <p:nvSpPr>
          <p:cNvPr id="20" name="Rectangle 19">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348588" y="3688075"/>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sz="5400" dirty="0"/>
              <a:t>PROJECT  TITLE</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pPr algn="l"/>
            <a:r>
              <a:rPr lang="en-US" sz="3200" b="1" dirty="0"/>
              <a:t>Employee Performance Analysis using Excel.</a:t>
            </a:r>
            <a:endParaRPr lang="en-US"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2</a:t>
            </a:fld>
            <a:endParaRPr lang="en-US" dirty="0"/>
          </a:p>
        </p:txBody>
      </p:sp>
      <p:pic>
        <p:nvPicPr>
          <p:cNvPr id="7" name="Picture 6">
            <a:extLst>
              <a:ext uri="{FF2B5EF4-FFF2-40B4-BE49-F238E27FC236}">
                <a16:creationId xmlns:a16="http://schemas.microsoft.com/office/drawing/2014/main" id="{2229F450-7D2D-41DF-A4E4-6FCB0B08B7E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0" y="4508884"/>
            <a:ext cx="3200542" cy="2294467"/>
          </a:xfrm>
          <a:prstGeom prst="rect">
            <a:avLst/>
          </a:prstGeom>
        </p:spPr>
      </p:pic>
      <p:sp>
        <p:nvSpPr>
          <p:cNvPr id="10" name="TextBox 9">
            <a:extLst>
              <a:ext uri="{FF2B5EF4-FFF2-40B4-BE49-F238E27FC236}">
                <a16:creationId xmlns:a16="http://schemas.microsoft.com/office/drawing/2014/main" id="{116ABBA1-6DEB-425A-BCDD-3A18E4DD776A}"/>
              </a:ext>
            </a:extLst>
          </p:cNvPr>
          <p:cNvSpPr txBox="1"/>
          <p:nvPr/>
        </p:nvSpPr>
        <p:spPr>
          <a:xfrm>
            <a:off x="593897" y="1056705"/>
            <a:ext cx="5310102" cy="2308324"/>
          </a:xfrm>
          <a:prstGeom prst="rect">
            <a:avLst/>
          </a:prstGeom>
          <a:solidFill>
            <a:schemeClr val="bg1"/>
          </a:solidFill>
        </p:spPr>
        <p:txBody>
          <a:bodyPr wrap="square" rtlCol="0">
            <a:spAutoFit/>
          </a:bodyPr>
          <a:lstStyle/>
          <a:p>
            <a:r>
              <a:rPr lang="en-US" sz="2400" dirty="0">
                <a:effectLst>
                  <a:outerShdw blurRad="38100" dist="38100" dir="2700000" algn="tl">
                    <a:srgbClr val="000000">
                      <a:alpha val="43137"/>
                    </a:srgbClr>
                  </a:outerShdw>
                </a:effectLst>
              </a:rPr>
              <a:t>TO EVALUATE AND ANALYZE EMPLOYEE PERFORMANCE METRICS USING EXCEL SPREADSHEETS TO IMPROVE PRODUCTIVITY AND DECSION MAKING WITHIN THE ORGANIZATION.</a:t>
            </a:r>
          </a:p>
        </p:txBody>
      </p:sp>
    </p:spTree>
    <p:extLst>
      <p:ext uri="{BB962C8B-B14F-4D97-AF65-F5344CB8AC3E}">
        <p14:creationId xmlns:p14="http://schemas.microsoft.com/office/powerpoint/2010/main" val="1329746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F66D14A-E7D6-41EC-AA7A-9C97FDCEE033}"/>
              </a:ext>
            </a:extLst>
          </p:cNvPr>
          <p:cNvSpPr/>
          <p:nvPr/>
        </p:nvSpPr>
        <p:spPr>
          <a:xfrm>
            <a:off x="6095999" y="1826850"/>
            <a:ext cx="2544417" cy="484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Placeholder 13" descr="Hand writing on post-it note">
            <a:extLst>
              <a:ext uri="{FF2B5EF4-FFF2-40B4-BE49-F238E27FC236}">
                <a16:creationId xmlns:a16="http://schemas.microsoft.com/office/drawing/2014/main" id="{7E468295-904F-0743-AD06-67DA21353B9E}"/>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a:ext>
            </a:extLst>
          </a:blip>
          <a:srcRect/>
          <a:stretch/>
        </p:blipFill>
        <p:spPr>
          <a:xfrm>
            <a:off x="0" y="0"/>
            <a:ext cx="6096000" cy="6803351"/>
          </a:xfrm>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6096000" y="1959372"/>
            <a:ext cx="3297030" cy="783918"/>
          </a:xfrm>
          <a:solidFill>
            <a:schemeClr val="bg1">
              <a:lumMod val="85000"/>
            </a:schemeClr>
          </a:solidFill>
        </p:spPr>
        <p:txBody>
          <a:bodyPr/>
          <a:lstStyle/>
          <a:p>
            <a:r>
              <a:rPr lang="en-US" dirty="0"/>
              <a:t>AGENDA</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6096000" y="2850391"/>
            <a:ext cx="5904002" cy="3413859"/>
          </a:xfrm>
          <a:solidFill>
            <a:schemeClr val="bg1"/>
          </a:solidFill>
        </p:spPr>
        <p:txBody>
          <a:bodyPr/>
          <a:lstStyle/>
          <a:p>
            <a:pPr marL="342900" indent="-342900">
              <a:buFont typeface="+mj-lt"/>
              <a:buAutoNum type="arabicPeriod"/>
            </a:pPr>
            <a:r>
              <a:rPr lang="en-US" sz="2400" dirty="0"/>
              <a:t>Problem Solving</a:t>
            </a:r>
          </a:p>
          <a:p>
            <a:pPr marL="342900" indent="-342900">
              <a:buFont typeface="+mj-lt"/>
              <a:buAutoNum type="arabicPeriod"/>
            </a:pPr>
            <a:r>
              <a:rPr lang="en-US" sz="2400" dirty="0"/>
              <a:t>Project Overview</a:t>
            </a:r>
          </a:p>
          <a:p>
            <a:pPr marL="342900" indent="-342900">
              <a:buFont typeface="+mj-lt"/>
              <a:buAutoNum type="arabicPeriod"/>
            </a:pPr>
            <a:r>
              <a:rPr lang="en-US" sz="2400" dirty="0"/>
              <a:t>End Users</a:t>
            </a:r>
          </a:p>
          <a:p>
            <a:pPr marL="342900" indent="-342900">
              <a:buFont typeface="+mj-lt"/>
              <a:buAutoNum type="arabicPeriod"/>
            </a:pPr>
            <a:r>
              <a:rPr lang="en-US" sz="2400" dirty="0"/>
              <a:t>Our Solution and Proposition</a:t>
            </a:r>
          </a:p>
          <a:p>
            <a:pPr marL="342900" indent="-342900">
              <a:buFont typeface="+mj-lt"/>
              <a:buAutoNum type="arabicPeriod"/>
            </a:pPr>
            <a:r>
              <a:rPr lang="en-US" sz="2400" dirty="0"/>
              <a:t>Dataset Description</a:t>
            </a:r>
          </a:p>
          <a:p>
            <a:pPr marL="342900" indent="-342900">
              <a:buFont typeface="+mj-lt"/>
              <a:buAutoNum type="arabicPeriod"/>
            </a:pPr>
            <a:r>
              <a:rPr lang="en-US" sz="2400" dirty="0"/>
              <a:t>Modelling Approach</a:t>
            </a:r>
          </a:p>
          <a:p>
            <a:pPr marL="342900" indent="-342900">
              <a:buFont typeface="+mj-lt"/>
              <a:buAutoNum type="arabicPeriod"/>
            </a:pPr>
            <a:r>
              <a:rPr lang="en-US" sz="2400" dirty="0"/>
              <a:t>Results and Discussion</a:t>
            </a:r>
          </a:p>
          <a:p>
            <a:pPr marL="342900" indent="-342900">
              <a:buFont typeface="+mj-lt"/>
              <a:buAutoNum type="arabicPeriod"/>
            </a:pPr>
            <a:r>
              <a:rPr lang="en-US" sz="2400" dirty="0"/>
              <a:t>Conclusion</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3</a:t>
            </a:fld>
            <a:endParaRPr lang="en-US" dirty="0"/>
          </a:p>
        </p:txBody>
      </p:sp>
      <p:sp>
        <p:nvSpPr>
          <p:cNvPr id="7" name="Rectangle 6">
            <a:extLst>
              <a:ext uri="{FF2B5EF4-FFF2-40B4-BE49-F238E27FC236}">
                <a16:creationId xmlns:a16="http://schemas.microsoft.com/office/drawing/2014/main" id="{D6183571-41B7-4CFF-8564-0585A90FEBD1}"/>
              </a:ext>
            </a:extLst>
          </p:cNvPr>
          <p:cNvSpPr/>
          <p:nvPr/>
        </p:nvSpPr>
        <p:spPr>
          <a:xfrm>
            <a:off x="10426700" y="6371351"/>
            <a:ext cx="901700" cy="43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90E4377-03D3-49DE-9273-A4DD60C97F3D}"/>
              </a:ext>
            </a:extLst>
          </p:cNvPr>
          <p:cNvSpPr/>
          <p:nvPr/>
        </p:nvSpPr>
        <p:spPr>
          <a:xfrm>
            <a:off x="9048001" y="1192696"/>
            <a:ext cx="2839199" cy="689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22098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Desk with computer, phone, books, etc.">
            <a:extLst>
              <a:ext uri="{FF2B5EF4-FFF2-40B4-BE49-F238E27FC236}">
                <a16:creationId xmlns:a16="http://schemas.microsoft.com/office/drawing/2014/main" id="{2E7ADBC3-DECA-9F4C-9289-9E43C727592F}"/>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a:xfrm>
            <a:off x="-1611" y="0"/>
            <a:ext cx="9780588" cy="6803351"/>
          </a:xfrm>
        </p:spPr>
      </p:pic>
      <p:sp>
        <p:nvSpPr>
          <p:cNvPr id="2" name="Rectangle 1">
            <a:extLst>
              <a:ext uri="{FF2B5EF4-FFF2-40B4-BE49-F238E27FC236}">
                <a16:creationId xmlns:a16="http://schemas.microsoft.com/office/drawing/2014/main" id="{65462AE5-B868-4C83-9BC2-EF908A7C7A2A}"/>
              </a:ext>
            </a:extLst>
          </p:cNvPr>
          <p:cNvSpPr/>
          <p:nvPr/>
        </p:nvSpPr>
        <p:spPr>
          <a:xfrm>
            <a:off x="6536763" y="1524000"/>
            <a:ext cx="3808716" cy="4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a:solidFill>
            <a:schemeClr val="tx1">
              <a:lumMod val="95000"/>
              <a:lumOff val="5000"/>
            </a:schemeClr>
          </a:solidFill>
        </p:spPr>
        <p:txBody>
          <a:bodyPr/>
          <a:lstStyle/>
          <a:p>
            <a:fld id="{19B51A1E-902D-48AF-9020-955120F399B6}" type="slidenum">
              <a:rPr lang="en-US" smtClean="0"/>
              <a:pPr/>
              <a:t>4</a:t>
            </a:fld>
            <a:endParaRPr lang="en-US" dirty="0"/>
          </a:p>
        </p:txBody>
      </p:sp>
      <p:sp>
        <p:nvSpPr>
          <p:cNvPr id="6" name="Rectangle 5">
            <a:extLst>
              <a:ext uri="{FF2B5EF4-FFF2-40B4-BE49-F238E27FC236}">
                <a16:creationId xmlns:a16="http://schemas.microsoft.com/office/drawing/2014/main" id="{7E871677-D67E-42F4-89E3-503CE275500E}"/>
              </a:ext>
            </a:extLst>
          </p:cNvPr>
          <p:cNvSpPr/>
          <p:nvPr/>
        </p:nvSpPr>
        <p:spPr>
          <a:xfrm>
            <a:off x="10345479" y="6294474"/>
            <a:ext cx="935665" cy="5088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F9A19D8-A475-42DE-A8CD-B76B3ED5D356}"/>
              </a:ext>
            </a:extLst>
          </p:cNvPr>
          <p:cNvSpPr/>
          <p:nvPr/>
        </p:nvSpPr>
        <p:spPr>
          <a:xfrm>
            <a:off x="9407236" y="1524000"/>
            <a:ext cx="54164"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21DA54B-62F1-4FF1-A1B9-A19EBE7C0683}"/>
              </a:ext>
            </a:extLst>
          </p:cNvPr>
          <p:cNvSpPr txBox="1"/>
          <p:nvPr/>
        </p:nvSpPr>
        <p:spPr>
          <a:xfrm>
            <a:off x="7162800" y="2367382"/>
            <a:ext cx="5029200" cy="2308324"/>
          </a:xfrm>
          <a:prstGeom prst="rect">
            <a:avLst/>
          </a:prstGeom>
          <a:solidFill>
            <a:schemeClr val="bg1"/>
          </a:solidFill>
        </p:spPr>
        <p:txBody>
          <a:bodyPr wrap="square" rtlCol="0">
            <a:spAutoFit/>
          </a:bodyPr>
          <a:lstStyle/>
          <a:p>
            <a:r>
              <a:rPr lang="en-US" sz="2400" dirty="0">
                <a:effectLst>
                  <a:outerShdw blurRad="38100" dist="38100" dir="2700000" algn="tl">
                    <a:srgbClr val="000000">
                      <a:alpha val="43137"/>
                    </a:srgbClr>
                  </a:outerShdw>
                </a:effectLst>
              </a:rPr>
              <a:t>To analyze employee performance to determine if salary adjustments  are needed, asses individual performance levels, identify areas for improvement, and increase the productivity of the organization.</a:t>
            </a:r>
          </a:p>
        </p:txBody>
      </p:sp>
      <p:sp>
        <p:nvSpPr>
          <p:cNvPr id="4" name="Title 3">
            <a:extLst>
              <a:ext uri="{FF2B5EF4-FFF2-40B4-BE49-F238E27FC236}">
                <a16:creationId xmlns:a16="http://schemas.microsoft.com/office/drawing/2014/main" id="{C630F904-843D-43C7-93BD-B103F2AD59BE}"/>
              </a:ext>
            </a:extLst>
          </p:cNvPr>
          <p:cNvSpPr>
            <a:spLocks noGrp="1"/>
          </p:cNvSpPr>
          <p:nvPr>
            <p:ph type="ctrTitle"/>
          </p:nvPr>
        </p:nvSpPr>
        <p:spPr>
          <a:xfrm>
            <a:off x="5851451" y="1593633"/>
            <a:ext cx="4494028" cy="822142"/>
          </a:xfrm>
          <a:solidFill>
            <a:schemeClr val="bg1">
              <a:lumMod val="85000"/>
            </a:schemeClr>
          </a:solidFill>
        </p:spPr>
        <p:txBody>
          <a:bodyPr/>
          <a:lstStyle/>
          <a:p>
            <a:r>
              <a:rPr lang="en-US" sz="4000" dirty="0"/>
              <a:t>PROBLEM SOLVING</a:t>
            </a:r>
          </a:p>
        </p:txBody>
      </p:sp>
    </p:spTree>
    <p:extLst>
      <p:ext uri="{BB962C8B-B14F-4D97-AF65-F5344CB8AC3E}">
        <p14:creationId xmlns:p14="http://schemas.microsoft.com/office/powerpoint/2010/main" val="4091674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Content Placeholder 18">
            <a:extLst>
              <a:ext uri="{FF2B5EF4-FFF2-40B4-BE49-F238E27FC236}">
                <a16:creationId xmlns:a16="http://schemas.microsoft.com/office/drawing/2014/main" id="{F9C7F612-D25A-4295-B3A4-68E52A984641}"/>
              </a:ext>
            </a:extLst>
          </p:cNvPr>
          <p:cNvPicPr>
            <a:picLocks noGrp="1" noChangeAspect="1"/>
          </p:cNvPicPr>
          <p:nvPr>
            <p:ph sz="half" idx="2"/>
          </p:nvPr>
        </p:nvPicPr>
        <p:blipFill>
          <a:blip r:embed="rId2">
            <a:extLst>
              <a:ext uri="{837473B0-CC2E-450A-ABE3-18F120FF3D39}">
                <a1611:picAttrSrcUrl xmlns:a1611="http://schemas.microsoft.com/office/drawing/2016/11/main" r:id="rId3"/>
              </a:ext>
            </a:extLst>
          </a:blip>
          <a:stretch>
            <a:fillRect/>
          </a:stretch>
        </p:blipFill>
        <p:spPr>
          <a:xfrm>
            <a:off x="5411838" y="-1"/>
            <a:ext cx="6780147" cy="6803351"/>
          </a:xfrm>
        </p:spPr>
      </p:pic>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4585855" y="2636567"/>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5</a:t>
            </a:fld>
            <a:endParaRPr lang="en-US" dirty="0"/>
          </a:p>
        </p:txBody>
      </p:sp>
      <p:sp>
        <p:nvSpPr>
          <p:cNvPr id="20" name="Rectangle 19">
            <a:extLst>
              <a:ext uri="{FF2B5EF4-FFF2-40B4-BE49-F238E27FC236}">
                <a16:creationId xmlns:a16="http://schemas.microsoft.com/office/drawing/2014/main" id="{F6FD662C-C1FE-47B1-8C28-28F6B7A07FCC}"/>
              </a:ext>
            </a:extLst>
          </p:cNvPr>
          <p:cNvSpPr/>
          <p:nvPr/>
        </p:nvSpPr>
        <p:spPr>
          <a:xfrm>
            <a:off x="1815548" y="503583"/>
            <a:ext cx="3815995" cy="2392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itle 22">
            <a:extLst>
              <a:ext uri="{FF2B5EF4-FFF2-40B4-BE49-F238E27FC236}">
                <a16:creationId xmlns:a16="http://schemas.microsoft.com/office/drawing/2014/main" id="{B7610A0A-86FA-4627-9F67-C0CE9A4F4AFE}"/>
              </a:ext>
            </a:extLst>
          </p:cNvPr>
          <p:cNvSpPr>
            <a:spLocks noGrp="1"/>
          </p:cNvSpPr>
          <p:nvPr>
            <p:ph type="title"/>
          </p:nvPr>
        </p:nvSpPr>
        <p:spPr>
          <a:xfrm>
            <a:off x="1145193" y="598181"/>
            <a:ext cx="4486357" cy="568036"/>
          </a:xfrm>
          <a:solidFill>
            <a:schemeClr val="bg1">
              <a:lumMod val="85000"/>
            </a:schemeClr>
          </a:solidFill>
        </p:spPr>
        <p:txBody>
          <a:bodyPr/>
          <a:lstStyle/>
          <a:p>
            <a:r>
              <a:rPr lang="en-US" sz="4000" dirty="0"/>
              <a:t>PROJECT OVERVIEW</a:t>
            </a:r>
          </a:p>
        </p:txBody>
      </p:sp>
      <p:sp>
        <p:nvSpPr>
          <p:cNvPr id="25" name="TextBox 24">
            <a:extLst>
              <a:ext uri="{FF2B5EF4-FFF2-40B4-BE49-F238E27FC236}">
                <a16:creationId xmlns:a16="http://schemas.microsoft.com/office/drawing/2014/main" id="{35155867-02A8-4D15-8938-B717D92F8519}"/>
              </a:ext>
            </a:extLst>
          </p:cNvPr>
          <p:cNvSpPr txBox="1"/>
          <p:nvPr/>
        </p:nvSpPr>
        <p:spPr>
          <a:xfrm flipH="1">
            <a:off x="304800" y="1093139"/>
            <a:ext cx="5326743" cy="2677656"/>
          </a:xfrm>
          <a:prstGeom prst="rect">
            <a:avLst/>
          </a:prstGeom>
          <a:solidFill>
            <a:schemeClr val="bg1"/>
          </a:solidFill>
        </p:spPr>
        <p:txBody>
          <a:bodyPr wrap="square" rtlCol="0">
            <a:spAutoFit/>
          </a:bodyPr>
          <a:lstStyle/>
          <a:p>
            <a:r>
              <a:rPr lang="en-US" sz="2400" dirty="0"/>
              <a:t>The spreadsheet tracks comprehensive employee data, such as employee ID, names, DOB. It also contains start and end dates, job functions and status. It includes individual employees performance roles and levels within the organization.</a:t>
            </a:r>
          </a:p>
        </p:txBody>
      </p:sp>
    </p:spTree>
    <p:extLst>
      <p:ext uri="{BB962C8B-B14F-4D97-AF65-F5344CB8AC3E}">
        <p14:creationId xmlns:p14="http://schemas.microsoft.com/office/powerpoint/2010/main" val="3188837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23" name="Picture Placeholder 22" descr="Woman on laptop smiling">
            <a:extLst>
              <a:ext uri="{FF2B5EF4-FFF2-40B4-BE49-F238E27FC236}">
                <a16:creationId xmlns:a16="http://schemas.microsoft.com/office/drawing/2014/main" id="{35E3CE9E-B03C-CB4B-A83A-D3265C7A0545}"/>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a:xfrm>
            <a:off x="2411412" y="54650"/>
            <a:ext cx="9780588" cy="6768282"/>
          </a:xfrm>
        </p:spPr>
      </p:pic>
      <p:sp>
        <p:nvSpPr>
          <p:cNvPr id="4" name="Rectangle 3">
            <a:extLst>
              <a:ext uri="{FF2B5EF4-FFF2-40B4-BE49-F238E27FC236}">
                <a16:creationId xmlns:a16="http://schemas.microsoft.com/office/drawing/2014/main" id="{CF0B8182-E18B-4310-A9DE-289CD91B0AAE}"/>
              </a:ext>
            </a:extLst>
          </p:cNvPr>
          <p:cNvSpPr/>
          <p:nvPr/>
        </p:nvSpPr>
        <p:spPr>
          <a:xfrm>
            <a:off x="397080" y="491336"/>
            <a:ext cx="4267200" cy="34115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00B3D2B-613A-41BE-987D-E6A1324B456D}"/>
              </a:ext>
            </a:extLst>
          </p:cNvPr>
          <p:cNvSpPr>
            <a:spLocks noGrp="1"/>
          </p:cNvSpPr>
          <p:nvPr>
            <p:ph type="title"/>
          </p:nvPr>
        </p:nvSpPr>
        <p:spPr>
          <a:xfrm>
            <a:off x="395967" y="587090"/>
            <a:ext cx="5865470" cy="978860"/>
          </a:xfrm>
          <a:solidFill>
            <a:schemeClr val="bg1">
              <a:lumMod val="85000"/>
            </a:schemeClr>
          </a:solidFill>
        </p:spPr>
        <p:txBody>
          <a:bodyPr/>
          <a:lstStyle/>
          <a:p>
            <a:r>
              <a:rPr lang="en-US" sz="4000" dirty="0"/>
              <a:t>WHO ARE THE END USERS?</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2"/>
          </p:nvPr>
        </p:nvSpPr>
        <p:spPr>
          <a:solidFill>
            <a:schemeClr val="tx1">
              <a:lumMod val="95000"/>
              <a:lumOff val="5000"/>
            </a:schemeClr>
          </a:solidFill>
        </p:spPr>
        <p:txBody>
          <a:bodyPr/>
          <a:lstStyle/>
          <a:p>
            <a:fld id="{19B51A1E-902D-48AF-9020-955120F399B6}" type="slidenum">
              <a:rPr lang="en-US" smtClean="0"/>
              <a:pPr/>
              <a:t>6</a:t>
            </a:fld>
            <a:endParaRPr lang="en-US" dirty="0"/>
          </a:p>
        </p:txBody>
      </p:sp>
      <p:sp>
        <p:nvSpPr>
          <p:cNvPr id="2" name="Rectangle 1">
            <a:extLst>
              <a:ext uri="{FF2B5EF4-FFF2-40B4-BE49-F238E27FC236}">
                <a16:creationId xmlns:a16="http://schemas.microsoft.com/office/drawing/2014/main" id="{DC63DF1F-3CB1-4241-9C17-DD680FFB1703}"/>
              </a:ext>
            </a:extLst>
          </p:cNvPr>
          <p:cNvSpPr/>
          <p:nvPr/>
        </p:nvSpPr>
        <p:spPr>
          <a:xfrm>
            <a:off x="0" y="5065486"/>
            <a:ext cx="2411412" cy="34115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8491742-712F-43A5-9DA8-E9795CD0B0EF}"/>
              </a:ext>
            </a:extLst>
          </p:cNvPr>
          <p:cNvSpPr txBox="1"/>
          <p:nvPr/>
        </p:nvSpPr>
        <p:spPr>
          <a:xfrm>
            <a:off x="682170" y="1388345"/>
            <a:ext cx="6458857" cy="2308324"/>
          </a:xfrm>
          <a:prstGeom prst="rect">
            <a:avLst/>
          </a:prstGeom>
          <a:solidFill>
            <a:schemeClr val="bg1"/>
          </a:solidFill>
        </p:spPr>
        <p:txBody>
          <a:bodyPr wrap="square" rtlCol="0">
            <a:spAutoFit/>
          </a:bodyPr>
          <a:lstStyle/>
          <a:p>
            <a:r>
              <a:rPr lang="en-US" sz="2400" dirty="0"/>
              <a:t>This spreadsheet benefits HR managers, team leaders, and performance analysts who need to track and evaluate employee data. It also aids senior executives in making informed decisions based on comprehensive metrics and employment details.</a:t>
            </a:r>
          </a:p>
        </p:txBody>
      </p:sp>
    </p:spTree>
    <p:extLst>
      <p:ext uri="{BB962C8B-B14F-4D97-AF65-F5344CB8AC3E}">
        <p14:creationId xmlns:p14="http://schemas.microsoft.com/office/powerpoint/2010/main" val="2117695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DFAAB9D-BE1C-424F-AE5D-ABD862825EE5}"/>
              </a:ext>
            </a:extLst>
          </p:cNvPr>
          <p:cNvSpPr/>
          <p:nvPr/>
        </p:nvSpPr>
        <p:spPr>
          <a:xfrm>
            <a:off x="450576" y="146981"/>
            <a:ext cx="4517571" cy="40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E3A9AFF-9E5A-40C0-96EA-7EC0BB03DA24}"/>
              </a:ext>
            </a:extLst>
          </p:cNvPr>
          <p:cNvSpPr/>
          <p:nvPr/>
        </p:nvSpPr>
        <p:spPr>
          <a:xfrm>
            <a:off x="11731203" y="6777567"/>
            <a:ext cx="460797" cy="804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3FB4D5-DA14-4F29-9320-2DE0A6B571B9}"/>
              </a:ext>
            </a:extLst>
          </p:cNvPr>
          <p:cNvSpPr>
            <a:spLocks noGrp="1"/>
          </p:cNvSpPr>
          <p:nvPr>
            <p:ph type="title"/>
          </p:nvPr>
        </p:nvSpPr>
        <p:spPr>
          <a:xfrm>
            <a:off x="431800" y="269751"/>
            <a:ext cx="5355772" cy="1264099"/>
          </a:xfrm>
          <a:solidFill>
            <a:schemeClr val="bg1">
              <a:lumMod val="85000"/>
            </a:schemeClr>
          </a:solidFill>
        </p:spPr>
        <p:txBody>
          <a:bodyPr/>
          <a:lstStyle/>
          <a:p>
            <a:r>
              <a:rPr lang="en-US" sz="4000" dirty="0"/>
              <a:t>OUR SOLUTION AND ITS VALUE PROPOSITION</a:t>
            </a:r>
          </a:p>
        </p:txBody>
      </p:sp>
      <p:graphicFrame>
        <p:nvGraphicFramePr>
          <p:cNvPr id="10" name="Chart 9">
            <a:extLst>
              <a:ext uri="{FF2B5EF4-FFF2-40B4-BE49-F238E27FC236}">
                <a16:creationId xmlns:a16="http://schemas.microsoft.com/office/drawing/2014/main" id="{EC002D8F-AC40-431E-B076-BD36DFD7B03D}"/>
              </a:ext>
            </a:extLst>
          </p:cNvPr>
          <p:cNvGraphicFramePr>
            <a:graphicFrameLocks/>
          </p:cNvGraphicFramePr>
          <p:nvPr>
            <p:extLst>
              <p:ext uri="{D42A27DB-BD31-4B8C-83A1-F6EECF244321}">
                <p14:modId xmlns:p14="http://schemas.microsoft.com/office/powerpoint/2010/main" val="3366495751"/>
              </p:ext>
            </p:extLst>
          </p:nvPr>
        </p:nvGraphicFramePr>
        <p:xfrm>
          <a:off x="6096000" y="14433"/>
          <a:ext cx="6096000" cy="6803350"/>
        </p:xfrm>
        <a:graphic>
          <a:graphicData uri="http://schemas.openxmlformats.org/drawingml/2006/chart">
            <c:chart xmlns:c="http://schemas.openxmlformats.org/drawingml/2006/chart" xmlns:r="http://schemas.openxmlformats.org/officeDocument/2006/relationships" r:id="rId2"/>
          </a:graphicData>
        </a:graphic>
      </p:graphicFrame>
      <p:sp>
        <p:nvSpPr>
          <p:cNvPr id="9" name="Slide Number Placeholder 8">
            <a:extLst>
              <a:ext uri="{FF2B5EF4-FFF2-40B4-BE49-F238E27FC236}">
                <a16:creationId xmlns:a16="http://schemas.microsoft.com/office/drawing/2014/main" id="{00A34EBD-7DEA-4599-A81B-0A363A0E17FC}"/>
              </a:ext>
            </a:extLst>
          </p:cNvPr>
          <p:cNvSpPr>
            <a:spLocks noGrp="1"/>
          </p:cNvSpPr>
          <p:nvPr>
            <p:ph type="sldNum" sz="quarter" idx="33"/>
          </p:nvPr>
        </p:nvSpPr>
        <p:spPr>
          <a:xfrm>
            <a:off x="11760000" y="6398675"/>
            <a:ext cx="432000" cy="432000"/>
          </a:xfrm>
          <a:solidFill>
            <a:schemeClr val="tx1">
              <a:lumMod val="95000"/>
              <a:lumOff val="5000"/>
            </a:schemeClr>
          </a:solidFill>
        </p:spPr>
        <p:txBody>
          <a:bodyPr/>
          <a:lstStyle/>
          <a:p>
            <a:fld id="{19B51A1E-902D-48AF-9020-955120F399B6}" type="slidenum">
              <a:rPr lang="en-US" smtClean="0"/>
              <a:pPr/>
              <a:t>7</a:t>
            </a:fld>
            <a:endParaRPr lang="en-US" dirty="0"/>
          </a:p>
        </p:txBody>
      </p:sp>
      <p:sp>
        <p:nvSpPr>
          <p:cNvPr id="12" name="TextBox 11">
            <a:extLst>
              <a:ext uri="{FF2B5EF4-FFF2-40B4-BE49-F238E27FC236}">
                <a16:creationId xmlns:a16="http://schemas.microsoft.com/office/drawing/2014/main" id="{B319B1C1-1C47-4EEC-80F6-F5B3F262867C}"/>
              </a:ext>
            </a:extLst>
          </p:cNvPr>
          <p:cNvSpPr txBox="1"/>
          <p:nvPr/>
        </p:nvSpPr>
        <p:spPr>
          <a:xfrm>
            <a:off x="1032823" y="1389584"/>
            <a:ext cx="5548087" cy="3416320"/>
          </a:xfrm>
          <a:prstGeom prst="rect">
            <a:avLst/>
          </a:prstGeom>
          <a:solidFill>
            <a:schemeClr val="bg1"/>
          </a:solidFill>
        </p:spPr>
        <p:txBody>
          <a:bodyPr wrap="square" rtlCol="0">
            <a:spAutoFit/>
          </a:bodyPr>
          <a:lstStyle/>
          <a:p>
            <a:pPr marL="457200" indent="-457200">
              <a:buFont typeface="+mj-lt"/>
              <a:buAutoNum type="arabicPeriod"/>
            </a:pPr>
            <a:r>
              <a:rPr lang="en-US" sz="2400" dirty="0"/>
              <a:t>Conditional formatting – Highlighting the missing cells.</a:t>
            </a:r>
          </a:p>
          <a:p>
            <a:pPr marL="457200" indent="-457200">
              <a:buFont typeface="+mj-lt"/>
              <a:buAutoNum type="arabicPeriod"/>
            </a:pPr>
            <a:r>
              <a:rPr lang="en-US" sz="2400" dirty="0"/>
              <a:t>Filter – Removes empty data.</a:t>
            </a:r>
          </a:p>
          <a:p>
            <a:pPr marL="457200" indent="-457200">
              <a:buFont typeface="+mj-lt"/>
              <a:buAutoNum type="arabicPeriod"/>
            </a:pPr>
            <a:r>
              <a:rPr lang="en-US" sz="2400" dirty="0"/>
              <a:t>Formula – Assess employee performance.</a:t>
            </a:r>
          </a:p>
          <a:p>
            <a:pPr marL="457200" indent="-457200">
              <a:buFont typeface="+mj-lt"/>
              <a:buAutoNum type="arabicPeriod"/>
            </a:pPr>
            <a:r>
              <a:rPr lang="en-US" sz="2400" dirty="0"/>
              <a:t>PivotTable – Summarize complex data.</a:t>
            </a:r>
          </a:p>
          <a:p>
            <a:pPr marL="457200" indent="-457200">
              <a:buFont typeface="+mj-lt"/>
              <a:buAutoNum type="arabicPeriod"/>
            </a:pPr>
            <a:r>
              <a:rPr lang="en-US" sz="2400" dirty="0"/>
              <a:t>Pie Chart – Visualize performance distribution. </a:t>
            </a:r>
          </a:p>
        </p:txBody>
      </p:sp>
    </p:spTree>
    <p:extLst>
      <p:ext uri="{BB962C8B-B14F-4D97-AF65-F5344CB8AC3E}">
        <p14:creationId xmlns:p14="http://schemas.microsoft.com/office/powerpoint/2010/main" val="25800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80412B9-A5E2-4C02-ACAE-B8F94F65FA0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527926" y="27324"/>
            <a:ext cx="7664074" cy="6803351"/>
          </a:xfrm>
          <a:prstGeom prst="rect">
            <a:avLst/>
          </a:prstGeom>
        </p:spPr>
      </p:pic>
      <p:sp>
        <p:nvSpPr>
          <p:cNvPr id="6" name="Slide Number Placeholder 5">
            <a:extLst>
              <a:ext uri="{FF2B5EF4-FFF2-40B4-BE49-F238E27FC236}">
                <a16:creationId xmlns:a16="http://schemas.microsoft.com/office/drawing/2014/main" id="{4B379698-AB4C-493D-BF95-F5781FDF2AC5}"/>
              </a:ext>
            </a:extLst>
          </p:cNvPr>
          <p:cNvSpPr>
            <a:spLocks noGrp="1"/>
          </p:cNvSpPr>
          <p:nvPr>
            <p:ph type="sldNum" sz="quarter" idx="33"/>
          </p:nvPr>
        </p:nvSpPr>
        <p:spPr>
          <a:xfrm>
            <a:off x="11760000" y="6398675"/>
            <a:ext cx="432000" cy="432000"/>
          </a:xfrm>
          <a:solidFill>
            <a:schemeClr val="tx1">
              <a:lumMod val="95000"/>
              <a:lumOff val="5000"/>
            </a:schemeClr>
          </a:solidFill>
        </p:spPr>
        <p:txBody>
          <a:bodyPr/>
          <a:lstStyle/>
          <a:p>
            <a:fld id="{19B51A1E-902D-48AF-9020-955120F399B6}" type="slidenum">
              <a:rPr lang="en-US" smtClean="0"/>
              <a:pPr/>
              <a:t>8</a:t>
            </a:fld>
            <a:endParaRPr lang="en-US" dirty="0"/>
          </a:p>
        </p:txBody>
      </p:sp>
      <p:sp>
        <p:nvSpPr>
          <p:cNvPr id="5" name="AutoShape 2" descr="C:\Users\USER\Downloads\using-data-analytics-to-improve-decision-making-course-1600x900-1.jpg.webp">
            <a:extLst>
              <a:ext uri="{FF2B5EF4-FFF2-40B4-BE49-F238E27FC236}">
                <a16:creationId xmlns:a16="http://schemas.microsoft.com/office/drawing/2014/main" id="{2B6ADFF7-E983-4BB7-97F8-60A8D32E1C26}"/>
              </a:ext>
            </a:extLst>
          </p:cNvPr>
          <p:cNvSpPr>
            <a:spLocks noChangeAspect="1" noChangeArrowheads="1"/>
          </p:cNvSpPr>
          <p:nvPr/>
        </p:nvSpPr>
        <p:spPr bwMode="auto">
          <a:xfrm>
            <a:off x="3730171" y="1785257"/>
            <a:ext cx="6807200" cy="554082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Rectangle 7">
            <a:extLst>
              <a:ext uri="{FF2B5EF4-FFF2-40B4-BE49-F238E27FC236}">
                <a16:creationId xmlns:a16="http://schemas.microsoft.com/office/drawing/2014/main" id="{15227390-62DA-4C6B-AD19-38FCA5E1C61A}"/>
              </a:ext>
            </a:extLst>
          </p:cNvPr>
          <p:cNvSpPr/>
          <p:nvPr/>
        </p:nvSpPr>
        <p:spPr>
          <a:xfrm>
            <a:off x="243357" y="275675"/>
            <a:ext cx="4271318" cy="3698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9A65163-BEFE-4481-879D-E31F00A6C68A}"/>
              </a:ext>
            </a:extLst>
          </p:cNvPr>
          <p:cNvSpPr txBox="1"/>
          <p:nvPr/>
        </p:nvSpPr>
        <p:spPr>
          <a:xfrm>
            <a:off x="226950" y="381086"/>
            <a:ext cx="5541818" cy="707886"/>
          </a:xfrm>
          <a:prstGeom prst="rect">
            <a:avLst/>
          </a:prstGeom>
          <a:solidFill>
            <a:schemeClr val="bg1">
              <a:lumMod val="85000"/>
            </a:schemeClr>
          </a:solidFill>
        </p:spPr>
        <p:txBody>
          <a:bodyPr wrap="square" rtlCol="0">
            <a:spAutoFit/>
          </a:bodyPr>
          <a:lstStyle/>
          <a:p>
            <a:r>
              <a:rPr lang="en-US" sz="4000" dirty="0">
                <a:latin typeface="+mj-lt"/>
              </a:rPr>
              <a:t>DATASET DESCRIPTION </a:t>
            </a:r>
          </a:p>
        </p:txBody>
      </p:sp>
      <p:sp>
        <p:nvSpPr>
          <p:cNvPr id="9" name="TextBox 8">
            <a:extLst>
              <a:ext uri="{FF2B5EF4-FFF2-40B4-BE49-F238E27FC236}">
                <a16:creationId xmlns:a16="http://schemas.microsoft.com/office/drawing/2014/main" id="{581506CE-32B6-458E-8897-EE4ABD5D21D6}"/>
              </a:ext>
            </a:extLst>
          </p:cNvPr>
          <p:cNvSpPr txBox="1"/>
          <p:nvPr/>
        </p:nvSpPr>
        <p:spPr>
          <a:xfrm>
            <a:off x="110836" y="1053682"/>
            <a:ext cx="4678878" cy="3785652"/>
          </a:xfrm>
          <a:prstGeom prst="rect">
            <a:avLst/>
          </a:prstGeom>
          <a:solidFill>
            <a:schemeClr val="bg1"/>
          </a:solidFill>
        </p:spPr>
        <p:txBody>
          <a:bodyPr wrap="square" rtlCol="0">
            <a:spAutoFit/>
          </a:bodyPr>
          <a:lstStyle/>
          <a:p>
            <a:pPr marL="285750" indent="-285750">
              <a:buClr>
                <a:schemeClr val="tx1">
                  <a:lumMod val="95000"/>
                  <a:lumOff val="5000"/>
                </a:schemeClr>
              </a:buClr>
              <a:buFont typeface="Wingdings" panose="05000000000000000000" pitchFamily="2" charset="2"/>
              <a:buChar char="q"/>
            </a:pPr>
            <a:r>
              <a:rPr lang="en-US" sz="2400" dirty="0"/>
              <a:t>Employee dataset – </a:t>
            </a:r>
            <a:r>
              <a:rPr lang="en-US" sz="2400" dirty="0" err="1"/>
              <a:t>Kaggel</a:t>
            </a:r>
            <a:r>
              <a:rPr lang="en-US" sz="2400" dirty="0"/>
              <a:t> website </a:t>
            </a:r>
          </a:p>
          <a:p>
            <a:pPr marL="285750" indent="-285750">
              <a:buClr>
                <a:schemeClr val="tx1">
                  <a:lumMod val="95000"/>
                  <a:lumOff val="5000"/>
                </a:schemeClr>
              </a:buClr>
              <a:buFont typeface="Wingdings" panose="05000000000000000000" pitchFamily="2" charset="2"/>
              <a:buChar char="q"/>
            </a:pPr>
            <a:r>
              <a:rPr lang="en-US" sz="2400" dirty="0">
                <a:latin typeface="Arial" panose="020B0604020202020204" pitchFamily="34" charset="0"/>
                <a:cs typeface="Arial" panose="020B0604020202020204" pitchFamily="34" charset="0"/>
              </a:rPr>
              <a:t>9 </a:t>
            </a:r>
            <a:r>
              <a:rPr lang="en-US" sz="2400" dirty="0"/>
              <a:t>Features</a:t>
            </a:r>
          </a:p>
          <a:p>
            <a:pPr marL="285750" indent="-285750">
              <a:buClr>
                <a:schemeClr val="tx1">
                  <a:lumMod val="95000"/>
                  <a:lumOff val="5000"/>
                </a:schemeClr>
              </a:buClr>
              <a:buFont typeface="Wingdings" panose="05000000000000000000" pitchFamily="2" charset="2"/>
              <a:buChar char="q"/>
            </a:pPr>
            <a:r>
              <a:rPr lang="en-US" sz="2400" dirty="0"/>
              <a:t>Employee ID – Numerical form</a:t>
            </a:r>
          </a:p>
          <a:p>
            <a:pPr marL="285750" indent="-285750">
              <a:buClr>
                <a:schemeClr val="tx1">
                  <a:lumMod val="95000"/>
                  <a:lumOff val="5000"/>
                </a:schemeClr>
              </a:buClr>
              <a:buFont typeface="Wingdings" panose="05000000000000000000" pitchFamily="2" charset="2"/>
              <a:buChar char="q"/>
            </a:pPr>
            <a:r>
              <a:rPr lang="en-US" sz="2400" dirty="0"/>
              <a:t>Employee name </a:t>
            </a:r>
          </a:p>
          <a:p>
            <a:pPr marL="285750" indent="-285750">
              <a:buClr>
                <a:schemeClr val="tx1">
                  <a:lumMod val="95000"/>
                  <a:lumOff val="5000"/>
                </a:schemeClr>
              </a:buClr>
              <a:buFont typeface="Wingdings" panose="05000000000000000000" pitchFamily="2" charset="2"/>
              <a:buChar char="q"/>
            </a:pPr>
            <a:r>
              <a:rPr lang="en-US" sz="2400" dirty="0"/>
              <a:t>Employee type</a:t>
            </a:r>
          </a:p>
          <a:p>
            <a:pPr marL="285750" indent="-285750">
              <a:buClr>
                <a:schemeClr val="tx1">
                  <a:lumMod val="95000"/>
                  <a:lumOff val="5000"/>
                </a:schemeClr>
              </a:buClr>
              <a:buFont typeface="Wingdings" panose="05000000000000000000" pitchFamily="2" charset="2"/>
              <a:buChar char="q"/>
            </a:pPr>
            <a:r>
              <a:rPr lang="en-US" sz="2400" dirty="0"/>
              <a:t>Employee performance level</a:t>
            </a:r>
          </a:p>
          <a:p>
            <a:pPr marL="285750" indent="-285750">
              <a:buClr>
                <a:schemeClr val="tx1">
                  <a:lumMod val="95000"/>
                  <a:lumOff val="5000"/>
                </a:schemeClr>
              </a:buClr>
              <a:buFont typeface="Wingdings" panose="05000000000000000000" pitchFamily="2" charset="2"/>
              <a:buChar char="q"/>
            </a:pPr>
            <a:r>
              <a:rPr lang="en-US" sz="2400" dirty="0"/>
              <a:t>Employee gender</a:t>
            </a:r>
          </a:p>
          <a:p>
            <a:pPr marL="285750" indent="-285750">
              <a:buClr>
                <a:schemeClr val="tx1">
                  <a:lumMod val="95000"/>
                  <a:lumOff val="5000"/>
                </a:schemeClr>
              </a:buClr>
              <a:buFont typeface="Wingdings" panose="05000000000000000000" pitchFamily="2" charset="2"/>
              <a:buChar char="q"/>
            </a:pPr>
            <a:r>
              <a:rPr lang="en-US" sz="2400" dirty="0"/>
              <a:t>Employee performance level rating</a:t>
            </a:r>
          </a:p>
        </p:txBody>
      </p:sp>
    </p:spTree>
    <p:extLst>
      <p:ext uri="{BB962C8B-B14F-4D97-AF65-F5344CB8AC3E}">
        <p14:creationId xmlns:p14="http://schemas.microsoft.com/office/powerpoint/2010/main" val="2575421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hidden="1">
            <a:extLst>
              <a:ext uri="{FF2B5EF4-FFF2-40B4-BE49-F238E27FC236}">
                <a16:creationId xmlns:a16="http://schemas.microsoft.com/office/drawing/2014/main" id="{C5462610-1D7E-437B-B516-F30D9A789B9B}"/>
              </a:ext>
            </a:extLst>
          </p:cNvPr>
          <p:cNvSpPr>
            <a:spLocks noGrp="1"/>
          </p:cNvSpPr>
          <p:nvPr>
            <p:ph type="title"/>
          </p:nvPr>
        </p:nvSpPr>
        <p:spPr/>
        <p:txBody>
          <a:bodyPr/>
          <a:lstStyle/>
          <a:p>
            <a:r>
              <a:rPr lang="en-US" dirty="0"/>
              <a:t>Large image</a:t>
            </a:r>
          </a:p>
        </p:txBody>
      </p:sp>
      <p:pic>
        <p:nvPicPr>
          <p:cNvPr id="8" name="Picture Placeholder 31" descr="hand clapping">
            <a:extLst>
              <a:ext uri="{FF2B5EF4-FFF2-40B4-BE49-F238E27FC236}">
                <a16:creationId xmlns:a16="http://schemas.microsoft.com/office/drawing/2014/main" id="{0DB20321-4EAD-4CEE-949B-DD13B84FC9B9}"/>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t="12439" b="12439"/>
          <a:stretch>
            <a:fillRect/>
          </a:stretch>
        </p:blipFill>
        <p:spPr>
          <a:xfrm>
            <a:off x="0" y="-15792"/>
            <a:ext cx="12192000" cy="6821714"/>
          </a:xfrm>
          <a:ln>
            <a:solidFill>
              <a:schemeClr val="accent1">
                <a:lumMod val="60000"/>
                <a:lumOff val="40000"/>
              </a:schemeClr>
            </a:solidFill>
          </a:ln>
        </p:spPr>
      </p:pic>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a:xfrm>
            <a:off x="11760000" y="6389714"/>
            <a:ext cx="432000" cy="432000"/>
          </a:xfrm>
        </p:spPr>
        <p:txBody>
          <a:bodyPr/>
          <a:lstStyle/>
          <a:p>
            <a:fld id="{19B51A1E-902D-48AF-9020-955120F399B6}" type="slidenum">
              <a:rPr lang="en-US" smtClean="0"/>
              <a:pPr/>
              <a:t>9</a:t>
            </a:fld>
            <a:endParaRPr lang="en-US" dirty="0"/>
          </a:p>
        </p:txBody>
      </p:sp>
      <p:sp>
        <p:nvSpPr>
          <p:cNvPr id="5" name="Rectangle 4">
            <a:extLst>
              <a:ext uri="{FF2B5EF4-FFF2-40B4-BE49-F238E27FC236}">
                <a16:creationId xmlns:a16="http://schemas.microsoft.com/office/drawing/2014/main" id="{2B4F6403-E665-423E-82B3-0F1D9266FCEB}"/>
              </a:ext>
            </a:extLst>
          </p:cNvPr>
          <p:cNvSpPr/>
          <p:nvPr/>
        </p:nvSpPr>
        <p:spPr>
          <a:xfrm>
            <a:off x="11748914" y="6821714"/>
            <a:ext cx="493486" cy="580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A841441-CDB7-4414-AAF4-F7B3827FDADD}"/>
              </a:ext>
            </a:extLst>
          </p:cNvPr>
          <p:cNvSpPr/>
          <p:nvPr/>
        </p:nvSpPr>
        <p:spPr>
          <a:xfrm>
            <a:off x="513865" y="532263"/>
            <a:ext cx="2070309" cy="703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2ACD7B65-F412-4B77-B55B-AAA493B31BFF}"/>
              </a:ext>
            </a:extLst>
          </p:cNvPr>
          <p:cNvSpPr txBox="1"/>
          <p:nvPr/>
        </p:nvSpPr>
        <p:spPr>
          <a:xfrm>
            <a:off x="518614" y="602647"/>
            <a:ext cx="2279177" cy="707886"/>
          </a:xfrm>
          <a:prstGeom prst="rect">
            <a:avLst/>
          </a:prstGeom>
          <a:solidFill>
            <a:schemeClr val="bg1">
              <a:lumMod val="85000"/>
            </a:schemeClr>
          </a:solidFill>
          <a:ln>
            <a:solidFill>
              <a:schemeClr val="accent1">
                <a:lumMod val="60000"/>
                <a:lumOff val="40000"/>
              </a:schemeClr>
            </a:solidFill>
          </a:ln>
        </p:spPr>
        <p:txBody>
          <a:bodyPr wrap="square" rtlCol="0">
            <a:spAutoFit/>
          </a:bodyPr>
          <a:lstStyle/>
          <a:p>
            <a:r>
              <a:rPr lang="en-US" sz="4000" dirty="0">
                <a:latin typeface="+mj-lt"/>
              </a:rPr>
              <a:t>MODULE</a:t>
            </a:r>
          </a:p>
        </p:txBody>
      </p:sp>
      <p:sp>
        <p:nvSpPr>
          <p:cNvPr id="13" name="TextBox 12">
            <a:extLst>
              <a:ext uri="{FF2B5EF4-FFF2-40B4-BE49-F238E27FC236}">
                <a16:creationId xmlns:a16="http://schemas.microsoft.com/office/drawing/2014/main" id="{72FB9164-F800-4246-9341-39980078E987}"/>
              </a:ext>
            </a:extLst>
          </p:cNvPr>
          <p:cNvSpPr txBox="1"/>
          <p:nvPr/>
        </p:nvSpPr>
        <p:spPr>
          <a:xfrm>
            <a:off x="1255594" y="1223579"/>
            <a:ext cx="10226872" cy="4930581"/>
          </a:xfrm>
          <a:prstGeom prst="rect">
            <a:avLst/>
          </a:prstGeom>
          <a:solidFill>
            <a:schemeClr val="bg1"/>
          </a:solidFill>
        </p:spPr>
        <p:txBody>
          <a:bodyPr wrap="square" rtlCol="0">
            <a:spAutoFit/>
          </a:bodyPr>
          <a:lstStyle/>
          <a:p>
            <a:pPr marL="285750" indent="-285750">
              <a:lnSpc>
                <a:spcPct val="200000"/>
              </a:lnSpc>
              <a:buFont typeface="Wingdings" panose="05000000000000000000" pitchFamily="2" charset="2"/>
              <a:buChar char="v"/>
            </a:pPr>
            <a:r>
              <a:rPr lang="en-US" sz="2000" dirty="0"/>
              <a:t>Collecting the data in </a:t>
            </a:r>
            <a:r>
              <a:rPr lang="en-US" sz="2000" dirty="0" err="1"/>
              <a:t>edunet</a:t>
            </a:r>
            <a:r>
              <a:rPr lang="en-US" sz="2000" dirty="0"/>
              <a:t> website.</a:t>
            </a:r>
          </a:p>
          <a:p>
            <a:pPr marL="285750" indent="-285750">
              <a:lnSpc>
                <a:spcPct val="200000"/>
              </a:lnSpc>
              <a:buFont typeface="Wingdings" panose="05000000000000000000" pitchFamily="2" charset="2"/>
              <a:buChar char="v"/>
            </a:pPr>
            <a:r>
              <a:rPr lang="en-US" sz="2000" dirty="0"/>
              <a:t>Analyzing the given data in the Excel Spreadsheet.</a:t>
            </a:r>
          </a:p>
          <a:p>
            <a:pPr marL="285750" indent="-285750">
              <a:lnSpc>
                <a:spcPct val="200000"/>
              </a:lnSpc>
              <a:buFont typeface="Wingdings" panose="05000000000000000000" pitchFamily="2" charset="2"/>
              <a:buChar char="v"/>
            </a:pPr>
            <a:r>
              <a:rPr lang="en-US" sz="2000" dirty="0"/>
              <a:t>Collecting the data in Kaggle website.</a:t>
            </a:r>
          </a:p>
          <a:p>
            <a:pPr marL="285750" indent="-285750">
              <a:lnSpc>
                <a:spcPct val="200000"/>
              </a:lnSpc>
              <a:buFont typeface="Wingdings" panose="05000000000000000000" pitchFamily="2" charset="2"/>
              <a:buChar char="v"/>
            </a:pPr>
            <a:r>
              <a:rPr lang="en-US" sz="2000" dirty="0"/>
              <a:t>Featuring the given data of employees information.</a:t>
            </a:r>
          </a:p>
          <a:p>
            <a:pPr marL="285750" indent="-285750">
              <a:lnSpc>
                <a:spcPct val="200000"/>
              </a:lnSpc>
              <a:buFont typeface="Wingdings" panose="05000000000000000000" pitchFamily="2" charset="2"/>
              <a:buChar char="v"/>
            </a:pPr>
            <a:r>
              <a:rPr lang="en-US" sz="2000" dirty="0"/>
              <a:t>Identification of missing values in the Excel spreadsheet.</a:t>
            </a:r>
          </a:p>
          <a:p>
            <a:pPr marL="285750" indent="-285750">
              <a:lnSpc>
                <a:spcPct val="200000"/>
              </a:lnSpc>
              <a:buFont typeface="Wingdings" panose="05000000000000000000" pitchFamily="2" charset="2"/>
              <a:buChar char="v"/>
            </a:pPr>
            <a:r>
              <a:rPr lang="en-US" sz="2000" dirty="0"/>
              <a:t>Filtering the missing values and inserting the relevant missing data in the spreadsheet.</a:t>
            </a:r>
          </a:p>
          <a:p>
            <a:pPr marL="285750" indent="-285750">
              <a:lnSpc>
                <a:spcPct val="200000"/>
              </a:lnSpc>
              <a:buFont typeface="Wingdings" panose="05000000000000000000" pitchFamily="2" charset="2"/>
              <a:buChar char="v"/>
            </a:pPr>
            <a:r>
              <a:rPr lang="en-US" sz="2000" dirty="0"/>
              <a:t>Providing the level of performance of individual employees using formula.</a:t>
            </a:r>
          </a:p>
          <a:p>
            <a:pPr marL="285750" indent="-285750">
              <a:lnSpc>
                <a:spcPct val="200000"/>
              </a:lnSpc>
              <a:buFont typeface="Wingdings" panose="05000000000000000000" pitchFamily="2" charset="2"/>
              <a:buChar char="v"/>
            </a:pPr>
            <a:r>
              <a:rPr lang="en-US" sz="2000" dirty="0"/>
              <a:t>Formula -  IFS(Z8&gt;=5,“VERYHIGH”,Z8&gt;=4,“HIGH”,Z8&gt;=3,“MED”,TRUE,“LOW”)</a:t>
            </a:r>
          </a:p>
        </p:txBody>
      </p:sp>
    </p:spTree>
    <p:extLst>
      <p:ext uri="{BB962C8B-B14F-4D97-AF65-F5344CB8AC3E}">
        <p14:creationId xmlns:p14="http://schemas.microsoft.com/office/powerpoint/2010/main" val="665219316"/>
      </p:ext>
    </p:extLst>
  </p:cSld>
  <p:clrMapOvr>
    <a:masterClrMapping/>
  </p:clrMapOvr>
</p:sld>
</file>

<file path=ppt/theme/theme1.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9">
      <a:majorFont>
        <a:latin typeface="Corbel"/>
        <a:ea typeface=""/>
        <a:cs typeface=""/>
      </a:majorFont>
      <a:minorFont>
        <a:latin typeface="Candar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0_Bright business presentation_AAS_v3" id="{57D58BC9-3F05-45D4-81CD-7BA898B4CAAD}" vid="{0F92AA19-00D6-4C71-B13F-219D7994A0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EDB5DD7-8DCC-4069-9EB3-5D09818665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8E15EA0-2F38-456B-B156-038699A5D17F}">
  <ds:schemaRefs>
    <ds:schemaRef ds:uri="http://schemas.microsoft.com/sharepoint/v3/contenttype/forms"/>
  </ds:schemaRefs>
</ds:datastoreItem>
</file>

<file path=customXml/itemProps3.xml><?xml version="1.0" encoding="utf-8"?>
<ds:datastoreItem xmlns:ds="http://schemas.openxmlformats.org/officeDocument/2006/customXml" ds:itemID="{BF90D0D0-7C1D-47FF-A2F0-9937AA567A3D}">
  <ds:schemaRef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71af3243-3dd4-4a8d-8c0d-dd76da1f02a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Bright business presentation</Template>
  <TotalTime>0</TotalTime>
  <Words>605</Words>
  <Application>Microsoft Office PowerPoint</Application>
  <PresentationFormat>Widescreen</PresentationFormat>
  <Paragraphs>81</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Arial Narrow</vt:lpstr>
      <vt:lpstr>Calibri</vt:lpstr>
      <vt:lpstr>Candara</vt:lpstr>
      <vt:lpstr>Corbel</vt:lpstr>
      <vt:lpstr>Times New Roman</vt:lpstr>
      <vt:lpstr>Wingdings</vt:lpstr>
      <vt:lpstr>Office Theme</vt:lpstr>
      <vt:lpstr>Employee data Analysis using Excel</vt:lpstr>
      <vt:lpstr>PROJECT  TITLE</vt:lpstr>
      <vt:lpstr>AGENDA</vt:lpstr>
      <vt:lpstr>PROBLEM SOLVING</vt:lpstr>
      <vt:lpstr>PROJECT OVERVIEW</vt:lpstr>
      <vt:lpstr>WHO ARE THE END USERS?</vt:lpstr>
      <vt:lpstr>OUR SOLUTION AND ITS VALUE PROPOSITION</vt:lpstr>
      <vt:lpstr>PowerPoint Presentation</vt:lpstr>
      <vt:lpstr>Large image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2024-08-25T10:49:59Z</dcterms:created>
  <dcterms:modified xsi:type="dcterms:W3CDTF">2024-08-30T04:45:27Z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